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7" r:id="rId4"/>
    <p:sldId id="268" r:id="rId5"/>
    <p:sldId id="264" r:id="rId6"/>
    <p:sldId id="263" r:id="rId7"/>
    <p:sldId id="269" r:id="rId8"/>
    <p:sldId id="272" r:id="rId9"/>
    <p:sldId id="273" r:id="rId10"/>
    <p:sldId id="274" r:id="rId11"/>
    <p:sldId id="284" r:id="rId12"/>
    <p:sldId id="285" r:id="rId13"/>
    <p:sldId id="275" r:id="rId14"/>
    <p:sldId id="276" r:id="rId15"/>
    <p:sldId id="277" r:id="rId16"/>
    <p:sldId id="286" r:id="rId17"/>
    <p:sldId id="287" r:id="rId18"/>
    <p:sldId id="270" r:id="rId19"/>
    <p:sldId id="278" r:id="rId20"/>
    <p:sldId id="279" r:id="rId21"/>
    <p:sldId id="280" r:id="rId22"/>
    <p:sldId id="283" r:id="rId23"/>
    <p:sldId id="281" r:id="rId24"/>
    <p:sldId id="261" r:id="rId25"/>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8" d="100"/>
          <a:sy n="38" d="100"/>
        </p:scale>
        <p:origin x="1086" y="48"/>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jpe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60667" y="170878"/>
            <a:ext cx="1678939" cy="517525"/>
          </a:xfrm>
          <a:prstGeom prst="rect">
            <a:avLst/>
          </a:prstGeom>
        </p:spPr>
        <p:txBody>
          <a:bodyPr wrap="square" lIns="0" tIns="0" rIns="0" bIns="0">
            <a:spAutoFit/>
          </a:bodyPr>
          <a:lstStyle>
            <a:lvl1pPr>
              <a:defRPr sz="5400" b="0" i="0">
                <a:solidFill>
                  <a:schemeClr val="bg1"/>
                </a:solidFill>
                <a:latin typeface="Calibri"/>
                <a:cs typeface="Calibri"/>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2400" b="0" i="0">
                <a:solidFill>
                  <a:schemeClr val="bg1"/>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7/23/2024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0086CC"/>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361950" y="238125"/>
            <a:ext cx="1214501" cy="790575"/>
          </a:xfrm>
          <a:prstGeom prst="rect">
            <a:avLst/>
          </a:prstGeom>
        </p:spPr>
      </p:pic>
      <p:sp>
        <p:nvSpPr>
          <p:cNvPr id="2" name="Holder 2"/>
          <p:cNvSpPr>
            <a:spLocks noGrp="1"/>
          </p:cNvSpPr>
          <p:nvPr>
            <p:ph type="title"/>
          </p:nvPr>
        </p:nvSpPr>
        <p:spPr/>
        <p:txBody>
          <a:bodyPr lIns="0" tIns="0" rIns="0" bIns="0"/>
          <a:lstStyle>
            <a:lvl1pPr>
              <a:defRPr sz="5400" b="0" i="0">
                <a:solidFill>
                  <a:schemeClr val="bg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2400" b="0" i="0">
                <a:solidFill>
                  <a:schemeClr val="bg1"/>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7/23/2024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00" b="0" i="0">
                <a:solidFill>
                  <a:schemeClr val="bg1"/>
                </a:solidFill>
                <a:latin typeface="Calibri"/>
                <a:cs typeface="Calibri"/>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7/23/2024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00" b="0" i="0">
                <a:solidFill>
                  <a:schemeClr val="bg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7/23/2024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7/23/2024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53695" y="1703006"/>
            <a:ext cx="9279255" cy="849630"/>
          </a:xfrm>
          <a:prstGeom prst="rect">
            <a:avLst/>
          </a:prstGeom>
        </p:spPr>
        <p:txBody>
          <a:bodyPr wrap="square" lIns="0" tIns="0" rIns="0" bIns="0">
            <a:spAutoFit/>
          </a:bodyPr>
          <a:lstStyle>
            <a:lvl1pPr>
              <a:defRPr sz="5400" b="0" i="0">
                <a:solidFill>
                  <a:schemeClr val="bg1"/>
                </a:solidFill>
                <a:latin typeface="Calibri"/>
                <a:cs typeface="Calibri"/>
              </a:defRPr>
            </a:lvl1pPr>
          </a:lstStyle>
          <a:p>
            <a:endParaRPr/>
          </a:p>
        </p:txBody>
      </p:sp>
      <p:sp>
        <p:nvSpPr>
          <p:cNvPr id="3" name="Holder 3"/>
          <p:cNvSpPr>
            <a:spLocks noGrp="1"/>
          </p:cNvSpPr>
          <p:nvPr>
            <p:ph type="body" idx="1"/>
          </p:nvPr>
        </p:nvSpPr>
        <p:spPr>
          <a:xfrm>
            <a:off x="353695" y="3171761"/>
            <a:ext cx="5662295" cy="2180590"/>
          </a:xfrm>
          <a:prstGeom prst="rect">
            <a:avLst/>
          </a:prstGeom>
        </p:spPr>
        <p:txBody>
          <a:bodyPr wrap="square" lIns="0" tIns="0" rIns="0" bIns="0">
            <a:spAutoFit/>
          </a:bodyPr>
          <a:lstStyle>
            <a:lvl1pPr>
              <a:defRPr sz="2400" b="0" i="0">
                <a:solidFill>
                  <a:schemeClr val="bg1"/>
                </a:solidFill>
                <a:latin typeface="Calibri"/>
                <a:cs typeface="Calibri"/>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7/23/2024</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svg"/><Relationship Id="rId2" Type="http://schemas.openxmlformats.org/officeDocument/2006/relationships/image" Target="../media/image11.jpeg"/><Relationship Id="rId1" Type="http://schemas.openxmlformats.org/officeDocument/2006/relationships/slideLayout" Target="../slideLayouts/slideLayout5.xml"/><Relationship Id="rId6" Type="http://schemas.openxmlformats.org/officeDocument/2006/relationships/image" Target="../media/image15.sv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t>WIPRO</a:t>
            </a:r>
            <a:r>
              <a:rPr spc="-90"/>
              <a:t> </a:t>
            </a:r>
            <a:r>
              <a:t>NGA</a:t>
            </a:r>
            <a:r>
              <a:rPr spc="-75"/>
              <a:t> </a:t>
            </a:r>
            <a:r>
              <a:t>Program</a:t>
            </a:r>
            <a:r>
              <a:rPr spc="-70"/>
              <a:t> </a:t>
            </a:r>
            <a:r>
              <a:t>–</a:t>
            </a:r>
            <a:r>
              <a:rPr spc="-75"/>
              <a:t> </a:t>
            </a:r>
            <a:r>
              <a:t>LSP</a:t>
            </a:r>
            <a:r>
              <a:rPr spc="-45"/>
              <a:t> </a:t>
            </a:r>
            <a:r>
              <a:rPr spc="-10"/>
              <a:t>Batch</a:t>
            </a:r>
          </a:p>
        </p:txBody>
      </p:sp>
      <p:sp>
        <p:nvSpPr>
          <p:cNvPr id="3" name="object 3"/>
          <p:cNvSpPr txBox="1"/>
          <p:nvPr/>
        </p:nvSpPr>
        <p:spPr>
          <a:xfrm>
            <a:off x="353695" y="6146165"/>
            <a:ext cx="1852295" cy="231140"/>
          </a:xfrm>
          <a:prstGeom prst="rect">
            <a:avLst/>
          </a:prstGeom>
        </p:spPr>
        <p:txBody>
          <a:bodyPr vert="horz" wrap="square" lIns="0" tIns="12700" rIns="0" bIns="0" rtlCol="0">
            <a:spAutoFit/>
          </a:bodyPr>
          <a:lstStyle/>
          <a:p>
            <a:pPr marL="12700">
              <a:lnSpc>
                <a:spcPct val="100000"/>
              </a:lnSpc>
              <a:spcBef>
                <a:spcPts val="100"/>
              </a:spcBef>
            </a:pPr>
            <a:r>
              <a:rPr sz="1350" spc="65">
                <a:solidFill>
                  <a:srgbClr val="FFFFFF"/>
                </a:solidFill>
                <a:latin typeface="Calibri"/>
                <a:cs typeface="Calibri"/>
              </a:rPr>
              <a:t>www.</a:t>
            </a:r>
            <a:r>
              <a:rPr sz="1350" spc="-165">
                <a:solidFill>
                  <a:srgbClr val="FFFFFF"/>
                </a:solidFill>
                <a:latin typeface="Calibri"/>
                <a:cs typeface="Calibri"/>
              </a:rPr>
              <a:t> </a:t>
            </a:r>
            <a:r>
              <a:rPr sz="1350" spc="100">
                <a:solidFill>
                  <a:srgbClr val="FFFFFF"/>
                </a:solidFill>
                <a:latin typeface="Calibri"/>
                <a:cs typeface="Calibri"/>
              </a:rPr>
              <a:t>rpsconsulting</a:t>
            </a:r>
            <a:r>
              <a:rPr sz="1350" spc="-105">
                <a:solidFill>
                  <a:srgbClr val="FFFFFF"/>
                </a:solidFill>
                <a:latin typeface="Calibri"/>
                <a:cs typeface="Calibri"/>
              </a:rPr>
              <a:t> </a:t>
            </a:r>
            <a:r>
              <a:rPr sz="1350">
                <a:solidFill>
                  <a:srgbClr val="FFFFFF"/>
                </a:solidFill>
                <a:latin typeface="Calibri"/>
                <a:cs typeface="Calibri"/>
              </a:rPr>
              <a:t>.</a:t>
            </a:r>
            <a:r>
              <a:rPr sz="1350" spc="-155">
                <a:solidFill>
                  <a:srgbClr val="FFFFFF"/>
                </a:solidFill>
                <a:latin typeface="Calibri"/>
                <a:cs typeface="Calibri"/>
              </a:rPr>
              <a:t> </a:t>
            </a:r>
            <a:r>
              <a:rPr sz="1350" spc="35">
                <a:solidFill>
                  <a:srgbClr val="FFFFFF"/>
                </a:solidFill>
                <a:latin typeface="Calibri"/>
                <a:cs typeface="Calibri"/>
              </a:rPr>
              <a:t>in </a:t>
            </a:r>
            <a:endParaRPr sz="1350">
              <a:latin typeface="Calibri"/>
              <a:cs typeface="Calibri"/>
            </a:endParaRPr>
          </a:p>
        </p:txBody>
      </p:sp>
      <p:sp>
        <p:nvSpPr>
          <p:cNvPr id="4" name="object 4"/>
          <p:cNvSpPr txBox="1">
            <a:spLocks noGrp="1"/>
          </p:cNvSpPr>
          <p:nvPr>
            <p:ph type="body" idx="1"/>
          </p:nvPr>
        </p:nvSpPr>
        <p:spPr>
          <a:xfrm>
            <a:off x="353695" y="3171761"/>
            <a:ext cx="8104505" cy="2180084"/>
          </a:xfrm>
          <a:prstGeom prst="rect">
            <a:avLst/>
          </a:prstGeom>
        </p:spPr>
        <p:txBody>
          <a:bodyPr vert="horz" wrap="square" lIns="0" tIns="12700" rIns="0" bIns="0" rtlCol="0">
            <a:spAutoFit/>
          </a:bodyPr>
          <a:lstStyle/>
          <a:p>
            <a:pPr marL="12700">
              <a:lnSpc>
                <a:spcPct val="100000"/>
              </a:lnSpc>
              <a:spcBef>
                <a:spcPts val="100"/>
              </a:spcBef>
            </a:pPr>
            <a:r>
              <a:rPr dirty="0"/>
              <a:t>Capstone</a:t>
            </a:r>
            <a:r>
              <a:rPr spc="-70" dirty="0"/>
              <a:t> </a:t>
            </a:r>
            <a:r>
              <a:rPr dirty="0"/>
              <a:t>Project</a:t>
            </a:r>
            <a:r>
              <a:rPr spc="-65" dirty="0"/>
              <a:t> </a:t>
            </a:r>
            <a:r>
              <a:rPr spc="-10" dirty="0"/>
              <a:t>Presentation</a:t>
            </a:r>
            <a:r>
              <a:rPr spc="-55" dirty="0"/>
              <a:t> </a:t>
            </a:r>
            <a:r>
              <a:rPr dirty="0"/>
              <a:t>–</a:t>
            </a:r>
            <a:r>
              <a:rPr spc="-75" dirty="0"/>
              <a:t> </a:t>
            </a:r>
            <a:r>
              <a:rPr lang="en-US" spc="-75" dirty="0"/>
              <a:t>19</a:t>
            </a:r>
            <a:r>
              <a:rPr spc="-75" dirty="0"/>
              <a:t> </a:t>
            </a:r>
            <a:r>
              <a:rPr lang="en-US" spc="-75" dirty="0"/>
              <a:t>J</a:t>
            </a:r>
            <a:r>
              <a:rPr lang="en-US" dirty="0"/>
              <a:t>uly</a:t>
            </a:r>
            <a:r>
              <a:rPr spc="-80" dirty="0"/>
              <a:t> </a:t>
            </a:r>
            <a:r>
              <a:rPr spc="-20" dirty="0"/>
              <a:t>2024</a:t>
            </a:r>
          </a:p>
          <a:p>
            <a:pPr>
              <a:lnSpc>
                <a:spcPct val="100000"/>
              </a:lnSpc>
              <a:spcBef>
                <a:spcPts val="985"/>
              </a:spcBef>
            </a:pPr>
            <a:endParaRPr spc="-20" dirty="0"/>
          </a:p>
          <a:p>
            <a:pPr marL="12700">
              <a:lnSpc>
                <a:spcPct val="100000"/>
              </a:lnSpc>
            </a:pPr>
            <a:r>
              <a:rPr dirty="0"/>
              <a:t>Project</a:t>
            </a:r>
            <a:r>
              <a:rPr spc="-65" dirty="0"/>
              <a:t> </a:t>
            </a:r>
            <a:r>
              <a:rPr dirty="0"/>
              <a:t>Title</a:t>
            </a:r>
            <a:r>
              <a:rPr spc="-60" dirty="0"/>
              <a:t> </a:t>
            </a:r>
            <a:r>
              <a:rPr dirty="0"/>
              <a:t>Here</a:t>
            </a:r>
            <a:r>
              <a:rPr spc="-80" dirty="0"/>
              <a:t> </a:t>
            </a:r>
            <a:r>
              <a:rPr lang="en-US" spc="-50" dirty="0"/>
              <a:t>– </a:t>
            </a:r>
            <a:r>
              <a:rPr lang="en-IN" spc="-50" dirty="0"/>
              <a:t>Compliance and Reporting Microservice</a:t>
            </a:r>
            <a:endParaRPr spc="-50" dirty="0"/>
          </a:p>
          <a:p>
            <a:pPr>
              <a:lnSpc>
                <a:spcPct val="100000"/>
              </a:lnSpc>
              <a:spcBef>
                <a:spcPts val="1480"/>
              </a:spcBef>
            </a:pPr>
            <a:endParaRPr spc="-50" dirty="0"/>
          </a:p>
          <a:p>
            <a:pPr marL="12700">
              <a:lnSpc>
                <a:spcPct val="100000"/>
              </a:lnSpc>
            </a:pPr>
            <a:r>
              <a:rPr spc="-10" dirty="0"/>
              <a:t>Presented</a:t>
            </a:r>
            <a:r>
              <a:rPr spc="-60" dirty="0"/>
              <a:t> </a:t>
            </a:r>
            <a:r>
              <a:rPr dirty="0"/>
              <a:t>by</a:t>
            </a:r>
            <a:r>
              <a:rPr spc="-65" dirty="0"/>
              <a:t> </a:t>
            </a:r>
            <a:r>
              <a:rPr lang="en-IN" spc="-50" dirty="0"/>
              <a:t>–</a:t>
            </a:r>
            <a:r>
              <a:rPr lang="en-US" spc="-50" dirty="0"/>
              <a:t> Team D</a:t>
            </a:r>
            <a:endParaRPr spc="-50" dirty="0"/>
          </a:p>
        </p:txBody>
      </p:sp>
      <p:sp>
        <p:nvSpPr>
          <p:cNvPr id="5" name="TextBox 4">
            <a:extLst>
              <a:ext uri="{FF2B5EF4-FFF2-40B4-BE49-F238E27FC236}">
                <a16:creationId xmlns:a16="http://schemas.microsoft.com/office/drawing/2014/main" id="{8ED798FD-D2CB-6AB6-E796-C54DA09FDBFF}"/>
              </a:ext>
            </a:extLst>
          </p:cNvPr>
          <p:cNvSpPr txBox="1"/>
          <p:nvPr/>
        </p:nvSpPr>
        <p:spPr>
          <a:xfrm>
            <a:off x="9906000" y="5029200"/>
            <a:ext cx="1787669" cy="1569660"/>
          </a:xfrm>
          <a:prstGeom prst="rect">
            <a:avLst/>
          </a:prstGeom>
          <a:noFill/>
        </p:spPr>
        <p:txBody>
          <a:bodyPr wrap="none" rtlCol="0">
            <a:spAutoFit/>
          </a:bodyPr>
          <a:lstStyle/>
          <a:p>
            <a:r>
              <a:rPr lang="en-IN" sz="1200" b="1">
                <a:solidFill>
                  <a:schemeClr val="bg1"/>
                </a:solidFill>
              </a:rPr>
              <a:t>Haranandh Baggam</a:t>
            </a:r>
          </a:p>
          <a:p>
            <a:r>
              <a:rPr lang="en-IN" sz="1200" b="1">
                <a:solidFill>
                  <a:schemeClr val="bg1"/>
                </a:solidFill>
              </a:rPr>
              <a:t>Amulya </a:t>
            </a:r>
            <a:r>
              <a:rPr lang="en-IN" sz="1200" b="1" err="1">
                <a:solidFill>
                  <a:schemeClr val="bg1"/>
                </a:solidFill>
              </a:rPr>
              <a:t>Barupati</a:t>
            </a:r>
            <a:endParaRPr lang="en-IN" sz="1200" b="1">
              <a:solidFill>
                <a:schemeClr val="bg1"/>
              </a:solidFill>
            </a:endParaRPr>
          </a:p>
          <a:p>
            <a:r>
              <a:rPr lang="en-IN" sz="1200" b="1" err="1">
                <a:solidFill>
                  <a:schemeClr val="bg1"/>
                </a:solidFill>
              </a:rPr>
              <a:t>Akasam</a:t>
            </a:r>
            <a:r>
              <a:rPr lang="en-IN" sz="1200" b="1">
                <a:solidFill>
                  <a:schemeClr val="bg1"/>
                </a:solidFill>
              </a:rPr>
              <a:t> </a:t>
            </a:r>
            <a:r>
              <a:rPr lang="en-IN" sz="1200" b="1" err="1">
                <a:solidFill>
                  <a:schemeClr val="bg1"/>
                </a:solidFill>
              </a:rPr>
              <a:t>Yaswanth</a:t>
            </a:r>
            <a:endParaRPr lang="en-IN" sz="1200" b="1">
              <a:solidFill>
                <a:schemeClr val="bg1"/>
              </a:solidFill>
            </a:endParaRPr>
          </a:p>
          <a:p>
            <a:r>
              <a:rPr lang="en-IN" sz="1200" b="1" err="1">
                <a:solidFill>
                  <a:schemeClr val="bg1"/>
                </a:solidFill>
              </a:rPr>
              <a:t>Begari</a:t>
            </a:r>
            <a:r>
              <a:rPr lang="en-IN" sz="1200" b="1">
                <a:solidFill>
                  <a:schemeClr val="bg1"/>
                </a:solidFill>
              </a:rPr>
              <a:t> Akhil</a:t>
            </a:r>
          </a:p>
          <a:p>
            <a:r>
              <a:rPr lang="en-IN" sz="1200" b="1" err="1">
                <a:solidFill>
                  <a:schemeClr val="bg1"/>
                </a:solidFill>
              </a:rPr>
              <a:t>Palasa</a:t>
            </a:r>
            <a:r>
              <a:rPr lang="en-IN" sz="1200" b="1">
                <a:solidFill>
                  <a:schemeClr val="bg1"/>
                </a:solidFill>
              </a:rPr>
              <a:t> </a:t>
            </a:r>
            <a:r>
              <a:rPr lang="en-IN" sz="1200" b="1" err="1">
                <a:solidFill>
                  <a:schemeClr val="bg1"/>
                </a:solidFill>
              </a:rPr>
              <a:t>Akhila</a:t>
            </a:r>
            <a:r>
              <a:rPr lang="en-IN" sz="1200" b="1">
                <a:solidFill>
                  <a:schemeClr val="bg1"/>
                </a:solidFill>
              </a:rPr>
              <a:t> Goud</a:t>
            </a:r>
          </a:p>
          <a:p>
            <a:r>
              <a:rPr lang="en-IN" sz="1200" b="1">
                <a:solidFill>
                  <a:schemeClr val="bg1"/>
                </a:solidFill>
              </a:rPr>
              <a:t>G Bharath Kumar</a:t>
            </a:r>
          </a:p>
          <a:p>
            <a:r>
              <a:rPr lang="en-IN" sz="1200" b="1" err="1">
                <a:solidFill>
                  <a:schemeClr val="bg1"/>
                </a:solidFill>
              </a:rPr>
              <a:t>Bahzath</a:t>
            </a:r>
            <a:r>
              <a:rPr lang="en-IN" sz="1200" b="1">
                <a:solidFill>
                  <a:schemeClr val="bg1"/>
                </a:solidFill>
              </a:rPr>
              <a:t> Farhana</a:t>
            </a:r>
          </a:p>
          <a:p>
            <a:r>
              <a:rPr lang="en-IN" sz="1200" b="1" err="1">
                <a:solidFill>
                  <a:schemeClr val="bg1"/>
                </a:solidFill>
              </a:rPr>
              <a:t>Bevara</a:t>
            </a:r>
            <a:r>
              <a:rPr lang="en-IN" sz="1200" b="1">
                <a:solidFill>
                  <a:schemeClr val="bg1"/>
                </a:solidFill>
              </a:rPr>
              <a:t> </a:t>
            </a:r>
            <a:r>
              <a:rPr lang="en-IN" sz="1200" b="1" err="1">
                <a:solidFill>
                  <a:schemeClr val="bg1"/>
                </a:solidFill>
              </a:rPr>
              <a:t>kishore</a:t>
            </a:r>
            <a:r>
              <a:rPr lang="en-IN" sz="1200" b="1">
                <a:solidFill>
                  <a:schemeClr val="bg1"/>
                </a:solidFill>
              </a:rPr>
              <a:t> </a:t>
            </a:r>
            <a:r>
              <a:rPr lang="en-IN" sz="1200" b="1" err="1">
                <a:solidFill>
                  <a:schemeClr val="bg1"/>
                </a:solidFill>
              </a:rPr>
              <a:t>kumar</a:t>
            </a:r>
            <a:endParaRPr lang="en-IN" sz="1200" b="1">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424818"/>
            <a:ext cx="7206933" cy="508473"/>
          </a:xfrm>
          <a:prstGeom prst="rect">
            <a:avLst/>
          </a:prstGeom>
        </p:spPr>
        <p:txBody>
          <a:bodyPr vert="horz" wrap="square" lIns="0" tIns="15875" rIns="0" bIns="0" rtlCol="0">
            <a:spAutoFit/>
          </a:bodyPr>
          <a:lstStyle/>
          <a:p>
            <a:pPr marL="12700">
              <a:lnSpc>
                <a:spcPct val="100000"/>
              </a:lnSpc>
              <a:spcBef>
                <a:spcPts val="125"/>
              </a:spcBef>
            </a:pPr>
            <a:r>
              <a:rPr lang="en-IN" sz="3200" b="1" u="sng" dirty="0">
                <a:solidFill>
                  <a:srgbClr val="202124"/>
                </a:solidFill>
                <a:highlight>
                  <a:srgbClr val="FFFFFF"/>
                </a:highlight>
                <a:latin typeface="+mj-lt"/>
              </a:rPr>
              <a:t>Non-</a:t>
            </a:r>
            <a:r>
              <a:rPr lang="en-IN" sz="3200" b="1" i="0" u="sng" dirty="0">
                <a:solidFill>
                  <a:srgbClr val="202124"/>
                </a:solidFill>
                <a:effectLst/>
                <a:highlight>
                  <a:srgbClr val="FFFFFF"/>
                </a:highlight>
                <a:latin typeface="+mj-lt"/>
              </a:rPr>
              <a:t>Compliance Rules</a:t>
            </a:r>
            <a:endParaRPr lang="en-IN" sz="3200" b="1" u="sng" dirty="0">
              <a:solidFill>
                <a:schemeClr val="tx1"/>
              </a:solidFill>
              <a:latin typeface="+mj-lt"/>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428625" y="1045050"/>
            <a:ext cx="10855960" cy="5386090"/>
          </a:xfrm>
          <a:prstGeom prst="rect">
            <a:avLst/>
          </a:prstGeom>
          <a:noFill/>
        </p:spPr>
        <p:txBody>
          <a:bodyPr wrap="square" lIns="91440" tIns="45720" rIns="91440" bIns="45720" anchor="t">
            <a:spAutoFit/>
          </a:bodyPr>
          <a:lstStyle/>
          <a:p>
            <a:r>
              <a:rPr lang="en-US" b="1" dirty="0"/>
              <a:t>Definition:</a:t>
            </a:r>
            <a:endParaRPr lang="en-US" dirty="0"/>
          </a:p>
          <a:p>
            <a:pPr marL="742950" lvl="1" indent="-285750">
              <a:buFont typeface="Arial" panose="020B0604020202020204" pitchFamily="34" charset="0"/>
              <a:buChar char="•"/>
            </a:pPr>
            <a:r>
              <a:rPr lang="en-US" dirty="0"/>
              <a:t>The compliance rules are predicates that define certain conditions the configuration must meet. If a configuration does not meet these conditions, it is deemed non-compliant.</a:t>
            </a:r>
          </a:p>
          <a:p>
            <a:pPr marL="742950" lvl="1" indent="-285750">
              <a:buFont typeface="Arial" panose="020B0604020202020204" pitchFamily="34" charset="0"/>
              <a:buChar char="•"/>
            </a:pPr>
            <a:endParaRPr lang="en-US" dirty="0"/>
          </a:p>
          <a:p>
            <a:r>
              <a:rPr lang="en-US" b="1" dirty="0"/>
              <a:t>Situations:</a:t>
            </a:r>
            <a:endParaRPr lang="en-US" dirty="0"/>
          </a:p>
          <a:p>
            <a:pPr marL="742950" lvl="1" indent="-285750">
              <a:buFont typeface="Arial" panose="020B0604020202020204" pitchFamily="34" charset="0"/>
              <a:buChar char="•"/>
            </a:pPr>
            <a:r>
              <a:rPr lang="en-US" dirty="0"/>
              <a:t>Situations where device configurations do not adhere to compliance rules.</a:t>
            </a:r>
          </a:p>
          <a:p>
            <a:pPr marL="742950" lvl="1" indent="-285750">
              <a:buFont typeface="Arial" panose="020B0604020202020204" pitchFamily="34" charset="0"/>
              <a:buChar char="•"/>
            </a:pPr>
            <a:endParaRPr lang="en-US" dirty="0"/>
          </a:p>
          <a:p>
            <a:r>
              <a:rPr lang="en-US" sz="2000" b="1" dirty="0"/>
              <a:t>Examples of Non-Compliance</a:t>
            </a:r>
          </a:p>
          <a:p>
            <a:endParaRPr lang="en-US" b="1" dirty="0"/>
          </a:p>
          <a:p>
            <a:r>
              <a:rPr lang="en-US" b="1" dirty="0"/>
              <a:t>Weak Passwords:</a:t>
            </a:r>
            <a:endParaRPr lang="en-US" dirty="0"/>
          </a:p>
          <a:p>
            <a:pPr marL="742950" lvl="1" indent="-285750">
              <a:buFont typeface="Arial" panose="020B0604020202020204" pitchFamily="34" charset="0"/>
              <a:buChar char="•"/>
            </a:pPr>
            <a:r>
              <a:rPr lang="en-US" dirty="0"/>
              <a:t>Use of simple or no password protection.</a:t>
            </a:r>
          </a:p>
          <a:p>
            <a:pPr marL="742950" lvl="1" indent="-285750">
              <a:buFont typeface="Arial" panose="020B0604020202020204" pitchFamily="34" charset="0"/>
              <a:buChar char="•"/>
            </a:pPr>
            <a:endParaRPr lang="en-US" dirty="0"/>
          </a:p>
          <a:p>
            <a:r>
              <a:rPr lang="en-US" b="1" dirty="0"/>
              <a:t>Unauthorized Access:</a:t>
            </a:r>
            <a:endParaRPr lang="en-US" dirty="0"/>
          </a:p>
          <a:p>
            <a:pPr marL="742950" lvl="1" indent="-285750">
              <a:buFont typeface="Arial" panose="020B0604020202020204" pitchFamily="34" charset="0"/>
              <a:buChar char="•"/>
            </a:pPr>
            <a:r>
              <a:rPr lang="en-US" dirty="0"/>
              <a:t>Permissions granted to unauthorized users.</a:t>
            </a:r>
          </a:p>
          <a:p>
            <a:pPr marL="742950" lvl="1" indent="-285750">
              <a:buFont typeface="Arial" panose="020B0604020202020204" pitchFamily="34" charset="0"/>
              <a:buChar char="•"/>
            </a:pPr>
            <a:endParaRPr lang="en-US" dirty="0"/>
          </a:p>
          <a:p>
            <a:r>
              <a:rPr lang="en-US" b="1" dirty="0"/>
              <a:t>Unsecured Communication Channels:</a:t>
            </a:r>
            <a:endParaRPr lang="en-US" dirty="0"/>
          </a:p>
          <a:p>
            <a:pPr marL="742950" lvl="1" indent="-285750">
              <a:buFont typeface="Arial" panose="020B0604020202020204" pitchFamily="34" charset="0"/>
              <a:buChar char="•"/>
            </a:pPr>
            <a:r>
              <a:rPr lang="en-US" dirty="0"/>
              <a:t>Lack of encryption or use of weak encryption methods.</a:t>
            </a:r>
          </a:p>
          <a:p>
            <a:br>
              <a:rPr lang="en-IN" b="0" i="0" dirty="0">
                <a:effectLst/>
                <a:highlight>
                  <a:srgbClr val="FFFFFF"/>
                </a:highlight>
                <a:latin typeface="Roboto" panose="02000000000000000000" pitchFamily="2" charset="0"/>
              </a:rPr>
            </a:br>
            <a:endParaRPr lang="en-US" dirty="0"/>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9</a:t>
            </a:r>
            <a:endParaRPr sz="1200" dirty="0">
              <a:latin typeface="Trebuchet MS"/>
              <a:cs typeface="Trebuchet MS"/>
            </a:endParaRPr>
          </a:p>
        </p:txBody>
      </p:sp>
    </p:spTree>
    <p:extLst>
      <p:ext uri="{BB962C8B-B14F-4D97-AF65-F5344CB8AC3E}">
        <p14:creationId xmlns:p14="http://schemas.microsoft.com/office/powerpoint/2010/main" val="3819130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424818"/>
            <a:ext cx="7206933" cy="508473"/>
          </a:xfrm>
          <a:prstGeom prst="rect">
            <a:avLst/>
          </a:prstGeom>
        </p:spPr>
        <p:txBody>
          <a:bodyPr vert="horz" wrap="square" lIns="0" tIns="15875" rIns="0" bIns="0" rtlCol="0">
            <a:spAutoFit/>
          </a:bodyPr>
          <a:lstStyle/>
          <a:p>
            <a:pPr marL="12700">
              <a:lnSpc>
                <a:spcPct val="100000"/>
              </a:lnSpc>
              <a:spcBef>
                <a:spcPts val="125"/>
              </a:spcBef>
            </a:pPr>
            <a:r>
              <a:rPr lang="en-IN" sz="3200" b="1" u="sng" dirty="0">
                <a:solidFill>
                  <a:schemeClr val="tx1"/>
                </a:solidFill>
              </a:rPr>
              <a:t>Alert Service Class :</a:t>
            </a:r>
            <a:endParaRPr lang="en-IN" sz="3200" b="1" u="sng" dirty="0">
              <a:solidFill>
                <a:schemeClr val="tx1"/>
              </a:solidFill>
              <a:latin typeface="+mj-lt"/>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10</a:t>
            </a:r>
            <a:endParaRPr sz="1200" dirty="0">
              <a:latin typeface="Trebuchet MS"/>
              <a:cs typeface="Trebuchet MS"/>
            </a:endParaRPr>
          </a:p>
        </p:txBody>
      </p:sp>
      <p:sp>
        <p:nvSpPr>
          <p:cNvPr id="6" name="Rectangle 1">
            <a:extLst>
              <a:ext uri="{FF2B5EF4-FFF2-40B4-BE49-F238E27FC236}">
                <a16:creationId xmlns:a16="http://schemas.microsoft.com/office/drawing/2014/main" id="{6DC9FE75-EA14-128F-D0BC-869460BD4118}"/>
              </a:ext>
            </a:extLst>
          </p:cNvPr>
          <p:cNvSpPr>
            <a:spLocks noChangeArrowheads="1"/>
          </p:cNvSpPr>
          <p:nvPr/>
        </p:nvSpPr>
        <p:spPr bwMode="auto">
          <a:xfrm>
            <a:off x="428625" y="1377871"/>
            <a:ext cx="9860392"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Significance: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Alerts play a critical role in identifying and addressing compliance issues promptly.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Ensures that important events and potential breaches are communicated to relevant parties.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Description: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Log Alert Method</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Send Alert Method</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IN" b="1" dirty="0"/>
              <a:t>Use Cases:</a:t>
            </a: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Compliance Violations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System Monitoring</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Security Alerts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73388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424818"/>
            <a:ext cx="7206933" cy="508473"/>
          </a:xfrm>
          <a:prstGeom prst="rect">
            <a:avLst/>
          </a:prstGeom>
        </p:spPr>
        <p:txBody>
          <a:bodyPr vert="horz" wrap="square" lIns="0" tIns="15875" rIns="0" bIns="0" rtlCol="0">
            <a:spAutoFit/>
          </a:bodyPr>
          <a:lstStyle/>
          <a:p>
            <a:pPr marL="12700">
              <a:lnSpc>
                <a:spcPct val="100000"/>
              </a:lnSpc>
              <a:spcBef>
                <a:spcPts val="125"/>
              </a:spcBef>
            </a:pPr>
            <a:r>
              <a:rPr lang="en-IN" sz="3200" b="1" u="sng" dirty="0">
                <a:solidFill>
                  <a:schemeClr val="tx1"/>
                </a:solidFill>
              </a:rPr>
              <a:t>Alert Service Class :</a:t>
            </a:r>
            <a:endParaRPr lang="en-IN" sz="3200" b="1" u="sng" dirty="0">
              <a:solidFill>
                <a:schemeClr val="tx1"/>
              </a:solidFill>
              <a:latin typeface="+mj-lt"/>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dirty="0">
                <a:latin typeface="Trebuchet MS"/>
                <a:cs typeface="Trebuchet MS"/>
              </a:rPr>
              <a:t>11</a:t>
            </a:r>
            <a:endParaRPr sz="1200" dirty="0">
              <a:latin typeface="Trebuchet MS"/>
              <a:cs typeface="Trebuchet MS"/>
            </a:endParaRPr>
          </a:p>
        </p:txBody>
      </p:sp>
      <p:pic>
        <p:nvPicPr>
          <p:cNvPr id="7" name="Picture 6">
            <a:extLst>
              <a:ext uri="{FF2B5EF4-FFF2-40B4-BE49-F238E27FC236}">
                <a16:creationId xmlns:a16="http://schemas.microsoft.com/office/drawing/2014/main" id="{87B80CF4-C57F-4993-4AB9-8E76D07C9305}"/>
              </a:ext>
            </a:extLst>
          </p:cNvPr>
          <p:cNvPicPr>
            <a:picLocks noChangeAspect="1"/>
          </p:cNvPicPr>
          <p:nvPr/>
        </p:nvPicPr>
        <p:blipFill>
          <a:blip r:embed="rId3"/>
          <a:stretch>
            <a:fillRect/>
          </a:stretch>
        </p:blipFill>
        <p:spPr>
          <a:xfrm>
            <a:off x="1135714" y="1121235"/>
            <a:ext cx="9920572" cy="4615529"/>
          </a:xfrm>
          <a:prstGeom prst="rect">
            <a:avLst/>
          </a:prstGeom>
        </p:spPr>
      </p:pic>
    </p:spTree>
    <p:extLst>
      <p:ext uri="{BB962C8B-B14F-4D97-AF65-F5344CB8AC3E}">
        <p14:creationId xmlns:p14="http://schemas.microsoft.com/office/powerpoint/2010/main" val="3770486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357050"/>
            <a:ext cx="7206933" cy="508473"/>
          </a:xfrm>
          <a:prstGeom prst="rect">
            <a:avLst/>
          </a:prstGeom>
        </p:spPr>
        <p:txBody>
          <a:bodyPr vert="horz" wrap="square" lIns="0" tIns="15875" rIns="0" bIns="0" rtlCol="0">
            <a:spAutoFit/>
          </a:bodyPr>
          <a:lstStyle/>
          <a:p>
            <a:r>
              <a:rPr lang="en-US" sz="3200" b="1" u="sng" dirty="0">
                <a:solidFill>
                  <a:schemeClr val="tx1"/>
                </a:solidFill>
                <a:latin typeface="Arial" panose="020B0604020202020204" pitchFamily="34" charset="0"/>
                <a:cs typeface="Arial" panose="020B0604020202020204" pitchFamily="34" charset="0"/>
              </a:rPr>
              <a:t>Configuration of Devices</a:t>
            </a:r>
            <a:endParaRPr lang="en-US" sz="3200" b="1" dirty="0"/>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428625" y="1105752"/>
            <a:ext cx="10896600" cy="5078313"/>
          </a:xfrm>
          <a:prstGeom prst="rect">
            <a:avLst/>
          </a:prstGeom>
          <a:noFill/>
        </p:spPr>
        <p:txBody>
          <a:bodyPr wrap="square" lIns="91440" tIns="45720" rIns="91440" bIns="45720" anchor="t">
            <a:spAutoFit/>
          </a:bodyPr>
          <a:lstStyle/>
          <a:p>
            <a:r>
              <a:rPr lang="en-US" b="1" dirty="0"/>
              <a:t>Definition:</a:t>
            </a:r>
            <a:endParaRPr lang="en-US" dirty="0"/>
          </a:p>
          <a:p>
            <a:pPr marL="742950" lvl="1" indent="-285750">
              <a:buFont typeface="Arial" panose="020B0604020202020204" pitchFamily="34" charset="0"/>
              <a:buChar char="•"/>
            </a:pPr>
            <a:r>
              <a:rPr lang="en-US" dirty="0"/>
              <a:t>A configuration refers to a set of parameters defining how a device operates within a network.</a:t>
            </a:r>
          </a:p>
          <a:p>
            <a:pPr marL="457200" lvl="1"/>
            <a:endParaRPr lang="en-US" dirty="0"/>
          </a:p>
          <a:p>
            <a:r>
              <a:rPr lang="en-US" b="1" dirty="0"/>
              <a:t>Purpose:</a:t>
            </a:r>
            <a:endParaRPr lang="en-US" dirty="0"/>
          </a:p>
          <a:p>
            <a:pPr marL="742950" lvl="1" indent="-285750">
              <a:buFont typeface="Arial" panose="020B0604020202020204" pitchFamily="34" charset="0"/>
              <a:buChar char="•"/>
            </a:pPr>
            <a:r>
              <a:rPr lang="en-US" dirty="0"/>
              <a:t>Dictates the device's behavior.</a:t>
            </a:r>
          </a:p>
          <a:p>
            <a:pPr marL="742950" lvl="1" indent="-285750">
              <a:buFont typeface="Arial" panose="020B0604020202020204" pitchFamily="34" charset="0"/>
              <a:buChar char="•"/>
            </a:pPr>
            <a:r>
              <a:rPr lang="en-US" dirty="0"/>
              <a:t>Ensures compliance with standards.</a:t>
            </a:r>
          </a:p>
          <a:p>
            <a:pPr marL="742950" lvl="1" indent="-285750">
              <a:buFont typeface="Arial" panose="020B0604020202020204" pitchFamily="34" charset="0"/>
              <a:buChar char="•"/>
            </a:pPr>
            <a:r>
              <a:rPr lang="en-US" dirty="0"/>
              <a:t>Manages interaction with other devices.</a:t>
            </a:r>
          </a:p>
          <a:p>
            <a:pPr marL="742950" lvl="1" indent="-285750">
              <a:buFont typeface="Arial" panose="020B0604020202020204" pitchFamily="34" charset="0"/>
              <a:buChar char="•"/>
            </a:pPr>
            <a:r>
              <a:rPr lang="en-US" dirty="0"/>
              <a:t>rules.</a:t>
            </a:r>
          </a:p>
          <a:p>
            <a:endParaRPr lang="en-US" dirty="0"/>
          </a:p>
          <a:p>
            <a:r>
              <a:rPr lang="en-IN" b="1" dirty="0"/>
              <a:t>Network Settings :</a:t>
            </a:r>
          </a:p>
          <a:p>
            <a:endParaRPr lang="en-IN" b="1" u="sng" dirty="0"/>
          </a:p>
          <a:p>
            <a:r>
              <a:rPr lang="en-IN" sz="1600" b="1" dirty="0"/>
              <a:t>  Key Component</a:t>
            </a:r>
            <a:r>
              <a:rPr lang="en-IN" b="1" dirty="0"/>
              <a:t>s:</a:t>
            </a:r>
            <a:endParaRPr lang="en-IN" dirty="0"/>
          </a:p>
          <a:p>
            <a:pPr marL="742950" lvl="1" indent="-285750">
              <a:buFont typeface="Arial" panose="020B0604020202020204" pitchFamily="34" charset="0"/>
              <a:buChar char="•"/>
            </a:pPr>
            <a:r>
              <a:rPr lang="en-IN" b="1" dirty="0"/>
              <a:t>IP Addresses:</a:t>
            </a:r>
            <a:r>
              <a:rPr lang="en-IN" dirty="0"/>
              <a:t> Unique identifiers for devices on the network.</a:t>
            </a:r>
          </a:p>
          <a:p>
            <a:pPr marL="742950" lvl="1" indent="-285750">
              <a:buFont typeface="Arial" panose="020B0604020202020204" pitchFamily="34" charset="0"/>
              <a:buChar char="•"/>
            </a:pPr>
            <a:r>
              <a:rPr lang="en-IN" b="1" dirty="0"/>
              <a:t>Subnet Masks:</a:t>
            </a:r>
            <a:r>
              <a:rPr lang="en-IN" dirty="0"/>
              <a:t> Define network segments and address ranges.</a:t>
            </a:r>
          </a:p>
          <a:p>
            <a:pPr marL="742950" lvl="1" indent="-285750">
              <a:buFont typeface="Arial" panose="020B0604020202020204" pitchFamily="34" charset="0"/>
              <a:buChar char="•"/>
            </a:pPr>
            <a:r>
              <a:rPr lang="en-IN" b="1" dirty="0"/>
              <a:t>Gateway Settings:</a:t>
            </a:r>
            <a:r>
              <a:rPr lang="en-IN" dirty="0"/>
              <a:t> Routes traffic between networks.</a:t>
            </a:r>
          </a:p>
          <a:p>
            <a:pPr marL="742950" lvl="1" indent="-285750">
              <a:buFont typeface="Arial" panose="020B0604020202020204" pitchFamily="34" charset="0"/>
              <a:buChar char="•"/>
            </a:pPr>
            <a:r>
              <a:rPr lang="en-IN" b="1" dirty="0"/>
              <a:t>DNS Servers:</a:t>
            </a:r>
            <a:r>
              <a:rPr lang="en-IN" dirty="0"/>
              <a:t> Resolve domain names to IP addresses.</a:t>
            </a:r>
          </a:p>
          <a:p>
            <a:br>
              <a:rPr lang="en-IN" b="0" i="0" dirty="0">
                <a:effectLst/>
                <a:highlight>
                  <a:srgbClr val="FFFFFF"/>
                </a:highlight>
                <a:latin typeface="Roboto" panose="02000000000000000000" pitchFamily="2" charset="0"/>
              </a:rPr>
            </a:br>
            <a:endParaRPr lang="en-US" dirty="0"/>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12</a:t>
            </a:r>
            <a:endParaRPr sz="1200" dirty="0">
              <a:latin typeface="Trebuchet MS"/>
              <a:cs typeface="Trebuchet MS"/>
            </a:endParaRPr>
          </a:p>
        </p:txBody>
      </p:sp>
    </p:spTree>
    <p:extLst>
      <p:ext uri="{BB962C8B-B14F-4D97-AF65-F5344CB8AC3E}">
        <p14:creationId xmlns:p14="http://schemas.microsoft.com/office/powerpoint/2010/main" val="680759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313851"/>
            <a:ext cx="7206933" cy="508473"/>
          </a:xfrm>
          <a:prstGeom prst="rect">
            <a:avLst/>
          </a:prstGeom>
        </p:spPr>
        <p:txBody>
          <a:bodyPr vert="horz" wrap="square" lIns="0" tIns="15875" rIns="0" bIns="0" rtlCol="0">
            <a:spAutoFit/>
          </a:bodyPr>
          <a:lstStyle/>
          <a:p>
            <a:r>
              <a:rPr lang="en-US" sz="3200" b="1" u="sng" dirty="0">
                <a:solidFill>
                  <a:schemeClr val="tx1"/>
                </a:solidFill>
                <a:latin typeface="Arial" panose="020B0604020202020204" pitchFamily="34" charset="0"/>
                <a:cs typeface="Arial" panose="020B0604020202020204" pitchFamily="34" charset="0"/>
              </a:rPr>
              <a:t>Configuration of Devices</a:t>
            </a:r>
            <a:endParaRPr lang="en-US" sz="3200" b="1" dirty="0"/>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228600" y="914400"/>
            <a:ext cx="10896600" cy="923330"/>
          </a:xfrm>
          <a:prstGeom prst="rect">
            <a:avLst/>
          </a:prstGeom>
          <a:noFill/>
        </p:spPr>
        <p:txBody>
          <a:bodyPr wrap="square">
            <a:spAutoFit/>
          </a:bodyPr>
          <a:lstStyle/>
          <a:p>
            <a:endParaRPr lang="en-US" b="1"/>
          </a:p>
          <a:p>
            <a:br>
              <a:rPr lang="en-IN" b="0" i="0">
                <a:effectLst/>
                <a:highlight>
                  <a:srgbClr val="FFFFFF"/>
                </a:highlight>
                <a:latin typeface="Roboto" panose="02000000000000000000" pitchFamily="2" charset="0"/>
              </a:rPr>
            </a:br>
            <a:endParaRPr lang="en-US"/>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13</a:t>
            </a:r>
            <a:endParaRPr sz="1200" dirty="0">
              <a:latin typeface="Trebuchet MS"/>
              <a:cs typeface="Trebuchet MS"/>
            </a:endParaRPr>
          </a:p>
        </p:txBody>
      </p:sp>
      <p:pic>
        <p:nvPicPr>
          <p:cNvPr id="5" name="Picture 4">
            <a:extLst>
              <a:ext uri="{FF2B5EF4-FFF2-40B4-BE49-F238E27FC236}">
                <a16:creationId xmlns:a16="http://schemas.microsoft.com/office/drawing/2014/main" id="{0F1EF42F-35B0-34A5-0D08-E827C7D56BB8}"/>
              </a:ext>
            </a:extLst>
          </p:cNvPr>
          <p:cNvPicPr>
            <a:picLocks noChangeAspect="1"/>
          </p:cNvPicPr>
          <p:nvPr/>
        </p:nvPicPr>
        <p:blipFill>
          <a:blip r:embed="rId3"/>
          <a:stretch>
            <a:fillRect/>
          </a:stretch>
        </p:blipFill>
        <p:spPr>
          <a:xfrm>
            <a:off x="1169422" y="1145222"/>
            <a:ext cx="9853156" cy="4798378"/>
          </a:xfrm>
          <a:prstGeom prst="rect">
            <a:avLst/>
          </a:prstGeom>
        </p:spPr>
      </p:pic>
    </p:spTree>
    <p:extLst>
      <p:ext uri="{BB962C8B-B14F-4D97-AF65-F5344CB8AC3E}">
        <p14:creationId xmlns:p14="http://schemas.microsoft.com/office/powerpoint/2010/main" val="427792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176626"/>
            <a:ext cx="7206933" cy="508473"/>
          </a:xfrm>
          <a:prstGeom prst="rect">
            <a:avLst/>
          </a:prstGeom>
        </p:spPr>
        <p:txBody>
          <a:bodyPr vert="horz" wrap="square" lIns="0" tIns="15875" rIns="0" bIns="0" rtlCol="0">
            <a:spAutoFit/>
          </a:bodyPr>
          <a:lstStyle/>
          <a:p>
            <a:r>
              <a:rPr lang="en-US" sz="3200" b="1" u="sng" dirty="0">
                <a:solidFill>
                  <a:schemeClr val="tx1"/>
                </a:solidFill>
                <a:latin typeface="Arial" panose="020B0604020202020204" pitchFamily="34" charset="0"/>
                <a:cs typeface="Arial" panose="020B0604020202020204" pitchFamily="34" charset="0"/>
              </a:rPr>
              <a:t>Configuration of Devices</a:t>
            </a:r>
            <a:endParaRPr lang="en-US" sz="3200" b="1" dirty="0"/>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228600" y="914400"/>
            <a:ext cx="10896600" cy="923330"/>
          </a:xfrm>
          <a:prstGeom prst="rect">
            <a:avLst/>
          </a:prstGeom>
          <a:noFill/>
        </p:spPr>
        <p:txBody>
          <a:bodyPr wrap="square">
            <a:spAutoFit/>
          </a:bodyPr>
          <a:lstStyle/>
          <a:p>
            <a:endParaRPr lang="en-US" b="1"/>
          </a:p>
          <a:p>
            <a:br>
              <a:rPr lang="en-IN" b="0" i="0">
                <a:effectLst/>
                <a:highlight>
                  <a:srgbClr val="FFFFFF"/>
                </a:highlight>
                <a:latin typeface="Roboto" panose="02000000000000000000" pitchFamily="2" charset="0"/>
              </a:rPr>
            </a:br>
            <a:endParaRPr lang="en-US"/>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14</a:t>
            </a:r>
            <a:endParaRPr sz="1200" dirty="0">
              <a:latin typeface="Trebuchet MS"/>
              <a:cs typeface="Trebuchet MS"/>
            </a:endParaRPr>
          </a:p>
        </p:txBody>
      </p:sp>
      <p:pic>
        <p:nvPicPr>
          <p:cNvPr id="6" name="Picture 5">
            <a:extLst>
              <a:ext uri="{FF2B5EF4-FFF2-40B4-BE49-F238E27FC236}">
                <a16:creationId xmlns:a16="http://schemas.microsoft.com/office/drawing/2014/main" id="{EB51ECC1-E9EC-E9C8-1551-0DFB85DE1F72}"/>
              </a:ext>
            </a:extLst>
          </p:cNvPr>
          <p:cNvPicPr>
            <a:picLocks noChangeAspect="1"/>
          </p:cNvPicPr>
          <p:nvPr/>
        </p:nvPicPr>
        <p:blipFill>
          <a:blip r:embed="rId3"/>
          <a:stretch>
            <a:fillRect/>
          </a:stretch>
        </p:blipFill>
        <p:spPr>
          <a:xfrm>
            <a:off x="1764506" y="789242"/>
            <a:ext cx="7824788" cy="5635053"/>
          </a:xfrm>
          <a:prstGeom prst="rect">
            <a:avLst/>
          </a:prstGeom>
        </p:spPr>
      </p:pic>
    </p:spTree>
    <p:extLst>
      <p:ext uri="{BB962C8B-B14F-4D97-AF65-F5344CB8AC3E}">
        <p14:creationId xmlns:p14="http://schemas.microsoft.com/office/powerpoint/2010/main" val="246405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731986"/>
            <a:ext cx="7206933" cy="508473"/>
          </a:xfrm>
          <a:prstGeom prst="rect">
            <a:avLst/>
          </a:prstGeom>
        </p:spPr>
        <p:txBody>
          <a:bodyPr vert="horz" wrap="square" lIns="0" tIns="15875" rIns="0" bIns="0" rtlCol="0">
            <a:spAutoFit/>
          </a:bodyPr>
          <a:lstStyle/>
          <a:p>
            <a:r>
              <a:rPr lang="en-US" sz="3200" b="1" u="sng" dirty="0">
                <a:solidFill>
                  <a:schemeClr val="tx1"/>
                </a:solidFill>
              </a:rPr>
              <a:t>Compliance Analysis:</a:t>
            </a: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15</a:t>
            </a:r>
            <a:endParaRPr sz="1200" dirty="0">
              <a:latin typeface="Trebuchet MS"/>
              <a:cs typeface="Trebuchet MS"/>
            </a:endParaRPr>
          </a:p>
        </p:txBody>
      </p:sp>
      <p:sp>
        <p:nvSpPr>
          <p:cNvPr id="5" name="TextBox 4">
            <a:extLst>
              <a:ext uri="{FF2B5EF4-FFF2-40B4-BE49-F238E27FC236}">
                <a16:creationId xmlns:a16="http://schemas.microsoft.com/office/drawing/2014/main" id="{29011E44-615A-16E3-4E3E-EDFCB8E17EB6}"/>
              </a:ext>
            </a:extLst>
          </p:cNvPr>
          <p:cNvSpPr txBox="1"/>
          <p:nvPr/>
        </p:nvSpPr>
        <p:spPr>
          <a:xfrm>
            <a:off x="428625" y="1538739"/>
            <a:ext cx="11245361" cy="37805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Compliance analysis is designed to analyze device configurations against predefined compliance rules.</a:t>
            </a:r>
          </a:p>
          <a:p>
            <a:pPr marL="285750" indent="-285750">
              <a:lnSpc>
                <a:spcPct val="150000"/>
              </a:lnSpc>
              <a:buFont typeface="Arial" panose="020B0604020202020204" pitchFamily="34" charset="0"/>
              <a:buChar char="•"/>
            </a:pPr>
            <a:r>
              <a:rPr lang="en-US" dirty="0"/>
              <a:t>This service is essential in ensuring that device configurations adhere to specific standards or regulations, thus maintaining the integrity and security of the network. </a:t>
            </a:r>
          </a:p>
          <a:p>
            <a:pPr marL="285750" indent="-285750">
              <a:lnSpc>
                <a:spcPct val="150000"/>
              </a:lnSpc>
              <a:buFont typeface="Arial" panose="020B0604020202020204" pitchFamily="34" charset="0"/>
              <a:buChar char="•"/>
            </a:pPr>
            <a:r>
              <a:rPr lang="en-US" dirty="0"/>
              <a:t>When the Compliance Service is instantiated, it is provided with a list of compliance rules which it stores internally. </a:t>
            </a:r>
          </a:p>
          <a:p>
            <a:pPr marL="285750" indent="-285750">
              <a:lnSpc>
                <a:spcPct val="150000"/>
              </a:lnSpc>
              <a:buFont typeface="Arial" panose="020B0604020202020204" pitchFamily="34" charset="0"/>
              <a:buChar char="•"/>
            </a:pPr>
            <a:r>
              <a:rPr lang="en-US" dirty="0"/>
              <a:t>It allows for flexible and dynamic rule management, providing a robust mechanism for compliance analysis. </a:t>
            </a:r>
          </a:p>
          <a:p>
            <a:pPr marL="285750" indent="-285750">
              <a:lnSpc>
                <a:spcPct val="150000"/>
              </a:lnSpc>
              <a:buFont typeface="Arial" panose="020B0604020202020204" pitchFamily="34" charset="0"/>
              <a:buChar char="•"/>
            </a:pPr>
            <a:r>
              <a:rPr lang="en-US" dirty="0"/>
              <a:t>By evaluating configurations against a set of predefined rules, the service helps maintain the integrity and security of the network, ensuring that all devices operate within specified guidelines.</a:t>
            </a:r>
            <a:endParaRPr lang="en-IN" dirty="0"/>
          </a:p>
        </p:txBody>
      </p:sp>
    </p:spTree>
    <p:extLst>
      <p:ext uri="{BB962C8B-B14F-4D97-AF65-F5344CB8AC3E}">
        <p14:creationId xmlns:p14="http://schemas.microsoft.com/office/powerpoint/2010/main" val="2437665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176626"/>
            <a:ext cx="7206933" cy="508473"/>
          </a:xfrm>
          <a:prstGeom prst="rect">
            <a:avLst/>
          </a:prstGeom>
        </p:spPr>
        <p:txBody>
          <a:bodyPr vert="horz" wrap="square" lIns="0" tIns="15875" rIns="0" bIns="0" rtlCol="0">
            <a:spAutoFit/>
          </a:bodyPr>
          <a:lstStyle/>
          <a:p>
            <a:r>
              <a:rPr lang="en-US" sz="3200" b="1" u="sng" dirty="0">
                <a:solidFill>
                  <a:schemeClr val="tx1"/>
                </a:solidFill>
              </a:rPr>
              <a:t>Compliance Analysis:</a:t>
            </a: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16</a:t>
            </a:r>
            <a:endParaRPr sz="1200" dirty="0">
              <a:latin typeface="Trebuchet MS"/>
              <a:cs typeface="Trebuchet MS"/>
            </a:endParaRPr>
          </a:p>
        </p:txBody>
      </p:sp>
      <p:pic>
        <p:nvPicPr>
          <p:cNvPr id="6" name="Picture 5">
            <a:extLst>
              <a:ext uri="{FF2B5EF4-FFF2-40B4-BE49-F238E27FC236}">
                <a16:creationId xmlns:a16="http://schemas.microsoft.com/office/drawing/2014/main" id="{6C465892-28EE-ACED-F8B7-556D2BAA08C5}"/>
              </a:ext>
            </a:extLst>
          </p:cNvPr>
          <p:cNvPicPr>
            <a:picLocks noChangeAspect="1"/>
          </p:cNvPicPr>
          <p:nvPr/>
        </p:nvPicPr>
        <p:blipFill>
          <a:blip r:embed="rId3"/>
          <a:stretch>
            <a:fillRect/>
          </a:stretch>
        </p:blipFill>
        <p:spPr>
          <a:xfrm>
            <a:off x="1367274" y="750045"/>
            <a:ext cx="9457452" cy="5585807"/>
          </a:xfrm>
          <a:prstGeom prst="rect">
            <a:avLst/>
          </a:prstGeom>
        </p:spPr>
      </p:pic>
    </p:spTree>
    <p:extLst>
      <p:ext uri="{BB962C8B-B14F-4D97-AF65-F5344CB8AC3E}">
        <p14:creationId xmlns:p14="http://schemas.microsoft.com/office/powerpoint/2010/main" val="14552633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11263" y="281690"/>
            <a:ext cx="10011093" cy="570028"/>
          </a:xfrm>
          <a:prstGeom prst="rect">
            <a:avLst/>
          </a:prstGeom>
        </p:spPr>
        <p:txBody>
          <a:bodyPr vert="horz" wrap="square" lIns="0" tIns="15875" rIns="0" bIns="0" rtlCol="0" anchor="t">
            <a:spAutoFit/>
          </a:bodyPr>
          <a:lstStyle/>
          <a:p>
            <a:pPr marL="12700">
              <a:spcBef>
                <a:spcPts val="125"/>
              </a:spcBef>
            </a:pPr>
            <a:r>
              <a:rPr lang="en-IN" sz="3600" b="1" u="sng" dirty="0">
                <a:solidFill>
                  <a:schemeClr val="tx1"/>
                </a:solidFill>
              </a:rPr>
              <a:t>Jasper Reports Integration </a:t>
            </a:r>
            <a:r>
              <a:rPr lang="en-US" sz="3600" b="1" u="sng" dirty="0">
                <a:solidFill>
                  <a:schemeClr val="tx1"/>
                </a:solidFill>
                <a:latin typeface="Arial"/>
                <a:cs typeface="Arial"/>
              </a:rPr>
              <a:t>for</a:t>
            </a:r>
            <a:r>
              <a:rPr lang="en-US" sz="3200" b="1" u="sng" dirty="0">
                <a:solidFill>
                  <a:schemeClr val="tx1"/>
                </a:solidFill>
                <a:latin typeface="Arial"/>
                <a:cs typeface="Arial"/>
              </a:rPr>
              <a:t> Report Generation</a:t>
            </a:r>
            <a:endParaRPr lang="en-IN" sz="3200" b="1" u="sng" dirty="0">
              <a:solidFill>
                <a:schemeClr val="tx1"/>
              </a:solidFill>
              <a:latin typeface="+mj-lt"/>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17</a:t>
            </a:r>
            <a:endParaRPr sz="1200" dirty="0">
              <a:latin typeface="Trebuchet MS"/>
              <a:cs typeface="Trebuchet MS"/>
            </a:endParaRPr>
          </a:p>
        </p:txBody>
      </p:sp>
      <p:sp>
        <p:nvSpPr>
          <p:cNvPr id="6" name="Rectangle 2">
            <a:extLst>
              <a:ext uri="{FF2B5EF4-FFF2-40B4-BE49-F238E27FC236}">
                <a16:creationId xmlns:a16="http://schemas.microsoft.com/office/drawing/2014/main" id="{F5CC0540-E6F0-146D-90C3-2D39A5ADDA65}"/>
              </a:ext>
            </a:extLst>
          </p:cNvPr>
          <p:cNvSpPr>
            <a:spLocks noChangeArrowheads="1"/>
          </p:cNvSpPr>
          <p:nvPr/>
        </p:nvSpPr>
        <p:spPr bwMode="auto">
          <a:xfrm>
            <a:off x="428625" y="851718"/>
            <a:ext cx="10567284" cy="2708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rial" panose="020B0604020202020204" pitchFamily="34" charset="0"/>
              </a:rPr>
              <a:t>Overview:</a:t>
            </a:r>
            <a:endParaRPr kumimoji="0" lang="en-US" altLang="en-US"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Jasper Reports is a powerful reporting tool that allows for the creation of dynamic, customizable reports.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It supports various output formats like PDF, HTML, XLS, and more.</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Setup and Configuration: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Design report templates using tools like Jaspersoft Studio.</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Compile </a:t>
            </a:r>
            <a:r>
              <a:rPr kumimoji="0" lang="en-US" altLang="en-US" b="0" i="0" u="none" strike="noStrike" cap="none" normalizeH="0" baseline="0" dirty="0">
                <a:ln>
                  <a:noFill/>
                </a:ln>
                <a:solidFill>
                  <a:schemeClr val="tx1"/>
                </a:solidFill>
                <a:effectLst/>
                <a:latin typeface="Arial Unicode MS"/>
              </a:rPr>
              <a:t>.</a:t>
            </a:r>
            <a:r>
              <a:rPr kumimoji="0" lang="en-US" altLang="en-US" b="0" i="0" u="none" strike="noStrike" cap="none" normalizeH="0" baseline="0" dirty="0" err="1">
                <a:ln>
                  <a:noFill/>
                </a:ln>
                <a:solidFill>
                  <a:schemeClr val="tx1"/>
                </a:solidFill>
                <a:effectLst/>
                <a:latin typeface="Arial Unicode MS"/>
              </a:rPr>
              <a:t>jrxml</a:t>
            </a:r>
            <a:r>
              <a:rPr kumimoji="0" lang="en-US" altLang="en-US" b="0" i="0" u="none" strike="noStrike" cap="none" normalizeH="0" baseline="0" dirty="0">
                <a:ln>
                  <a:noFill/>
                </a:ln>
                <a:solidFill>
                  <a:schemeClr val="tx1"/>
                </a:solidFill>
                <a:effectLst/>
              </a:rPr>
              <a:t> templates into </a:t>
            </a:r>
            <a:r>
              <a:rPr kumimoji="0" lang="en-US" altLang="en-US" b="0" i="0" u="none" strike="noStrike" cap="none" normalizeH="0" baseline="0" dirty="0">
                <a:ln>
                  <a:noFill/>
                </a:ln>
                <a:solidFill>
                  <a:schemeClr val="tx1"/>
                </a:solidFill>
                <a:effectLst/>
                <a:latin typeface="Arial Unicode MS"/>
              </a:rPr>
              <a:t>.jasper</a:t>
            </a:r>
            <a:r>
              <a:rPr kumimoji="0" lang="en-US" altLang="en-US" b="0" i="0" u="none" strike="noStrike" cap="none" normalizeH="0" baseline="0" dirty="0">
                <a:ln>
                  <a:noFill/>
                </a:ln>
                <a:solidFill>
                  <a:schemeClr val="tx1"/>
                </a:solidFill>
                <a:effectLst/>
              </a:rPr>
              <a:t> files</a:t>
            </a:r>
            <a:r>
              <a:rPr kumimoji="0" lang="en-US" altLang="en-US" sz="800" b="0" i="0" u="none" strike="noStrike" cap="none" normalizeH="0" baseline="0" dirty="0">
                <a:ln>
                  <a:noFill/>
                </a:ln>
                <a:solidFill>
                  <a:schemeClr val="tx1"/>
                </a:solidFill>
                <a:effectLst/>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a:cs typeface="Arial"/>
              </a:rPr>
              <a:t>Use the Jasper Reports API to fill and export reports</a:t>
            </a:r>
            <a:endParaRPr lang="en-US" altLang="en-US" sz="1800" b="0" i="0" u="none" strike="noStrike" cap="none" normalizeH="0" baseline="0" dirty="0">
              <a:ln>
                <a:noFill/>
              </a:ln>
              <a:solidFill>
                <a:schemeClr val="tx1"/>
              </a:solidFill>
              <a:effectLst/>
              <a:latin typeface="Arial"/>
              <a:cs typeface="Arial"/>
            </a:endParaRPr>
          </a:p>
        </p:txBody>
      </p:sp>
      <p:sp>
        <p:nvSpPr>
          <p:cNvPr id="5" name="TextBox 4">
            <a:extLst>
              <a:ext uri="{FF2B5EF4-FFF2-40B4-BE49-F238E27FC236}">
                <a16:creationId xmlns:a16="http://schemas.microsoft.com/office/drawing/2014/main" id="{54A5AB35-79EE-A3BE-FBC7-7F6733AAEDE2}"/>
              </a:ext>
            </a:extLst>
          </p:cNvPr>
          <p:cNvSpPr txBox="1"/>
          <p:nvPr/>
        </p:nvSpPr>
        <p:spPr>
          <a:xfrm>
            <a:off x="411263" y="3560152"/>
            <a:ext cx="10264357"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spcBef>
                <a:spcPct val="0"/>
              </a:spcBef>
              <a:spcAft>
                <a:spcPct val="0"/>
              </a:spcAft>
            </a:pPr>
            <a:r>
              <a:rPr lang="en-US" b="1" dirty="0">
                <a:solidFill>
                  <a:schemeClr val="tx1"/>
                </a:solidFill>
                <a:latin typeface="Arial"/>
                <a:cs typeface="Arial"/>
              </a:rPr>
              <a:t>Dependency Configuration:</a:t>
            </a:r>
            <a:endParaRPr lang="en-US" dirty="0">
              <a:solidFill>
                <a:schemeClr val="tx1"/>
              </a:solidFill>
              <a:latin typeface="Arial"/>
              <a:cs typeface="Arial"/>
            </a:endParaRPr>
          </a:p>
          <a:p>
            <a:pPr algn="l">
              <a:spcBef>
                <a:spcPct val="0"/>
              </a:spcBef>
              <a:spcAft>
                <a:spcPct val="0"/>
              </a:spcAft>
            </a:pPr>
            <a:r>
              <a:rPr lang="en-US" dirty="0">
                <a:solidFill>
                  <a:schemeClr val="tx1"/>
                </a:solidFill>
                <a:latin typeface="Arial"/>
                <a:cs typeface="Arial"/>
              </a:rPr>
              <a:t>Add the Jasper Reports dependency in </a:t>
            </a:r>
            <a:r>
              <a:rPr lang="en-US" dirty="0">
                <a:solidFill>
                  <a:schemeClr val="tx1"/>
                </a:solidFill>
                <a:latin typeface="Segoe UI"/>
                <a:cs typeface="Segoe UI"/>
              </a:rPr>
              <a:t>pom.xml</a:t>
            </a:r>
            <a:r>
              <a:rPr lang="en-US" dirty="0">
                <a:solidFill>
                  <a:schemeClr val="tx1"/>
                </a:solidFill>
                <a:latin typeface="Calibri"/>
                <a:cs typeface="Calibri"/>
              </a:rPr>
              <a:t> for report generation.</a:t>
            </a:r>
          </a:p>
          <a:p>
            <a:pPr algn="l">
              <a:spcBef>
                <a:spcPct val="0"/>
              </a:spcBef>
              <a:spcAft>
                <a:spcPct val="0"/>
              </a:spcAft>
            </a:pPr>
            <a:endParaRPr lang="en-US" dirty="0">
              <a:latin typeface="Calibri"/>
              <a:cs typeface="Calibri"/>
            </a:endParaRPr>
          </a:p>
          <a:p>
            <a:r>
              <a:rPr lang="en-IN" b="1" dirty="0">
                <a:latin typeface="Arial"/>
                <a:cs typeface="Arial"/>
              </a:rPr>
              <a:t>Updated dependency </a:t>
            </a:r>
            <a:endParaRPr lang="en-IN" dirty="0">
              <a:latin typeface="Arial"/>
              <a:cs typeface="Arial"/>
            </a:endParaRPr>
          </a:p>
          <a:p>
            <a:r>
              <a:rPr lang="en-IN" dirty="0">
                <a:latin typeface="Calibri"/>
                <a:cs typeface="Calibri"/>
              </a:rPr>
              <a:t>&lt;dependency&gt;</a:t>
            </a:r>
            <a:endParaRPr lang="en-US" dirty="0">
              <a:latin typeface="Calibri"/>
              <a:cs typeface="Calibri"/>
            </a:endParaRPr>
          </a:p>
          <a:p>
            <a:r>
              <a:rPr lang="en-IN" dirty="0">
                <a:latin typeface="Calibri"/>
                <a:cs typeface="Calibri"/>
              </a:rPr>
              <a:t>    &lt;</a:t>
            </a:r>
            <a:r>
              <a:rPr lang="en-IN" dirty="0" err="1">
                <a:latin typeface="Calibri"/>
                <a:cs typeface="Calibri"/>
              </a:rPr>
              <a:t>groupId</a:t>
            </a:r>
            <a:r>
              <a:rPr lang="en-IN" dirty="0">
                <a:latin typeface="Calibri"/>
                <a:cs typeface="Calibri"/>
              </a:rPr>
              <a:t>&gt;</a:t>
            </a:r>
            <a:r>
              <a:rPr lang="en-IN" dirty="0" err="1">
                <a:latin typeface="Calibri"/>
                <a:cs typeface="Calibri"/>
              </a:rPr>
              <a:t>net.sf.jasperreports</a:t>
            </a:r>
            <a:r>
              <a:rPr lang="en-IN" dirty="0">
                <a:latin typeface="Calibri"/>
                <a:cs typeface="Calibri"/>
              </a:rPr>
              <a:t>&lt;/</a:t>
            </a:r>
            <a:r>
              <a:rPr lang="en-IN" dirty="0" err="1">
                <a:latin typeface="Calibri"/>
                <a:cs typeface="Calibri"/>
              </a:rPr>
              <a:t>groupId</a:t>
            </a:r>
            <a:r>
              <a:rPr lang="en-IN" dirty="0">
                <a:latin typeface="Calibri"/>
                <a:cs typeface="Calibri"/>
              </a:rPr>
              <a:t>&gt;</a:t>
            </a:r>
            <a:endParaRPr lang="en-US" dirty="0">
              <a:latin typeface="Calibri"/>
              <a:cs typeface="Calibri"/>
            </a:endParaRPr>
          </a:p>
          <a:p>
            <a:r>
              <a:rPr lang="en-IN" dirty="0">
                <a:latin typeface="Calibri"/>
                <a:cs typeface="Calibri"/>
              </a:rPr>
              <a:t>    &lt;</a:t>
            </a:r>
            <a:r>
              <a:rPr lang="en-IN" dirty="0" err="1">
                <a:latin typeface="Calibri"/>
                <a:cs typeface="Calibri"/>
              </a:rPr>
              <a:t>artifactId</a:t>
            </a:r>
            <a:r>
              <a:rPr lang="en-IN" dirty="0">
                <a:latin typeface="Calibri"/>
                <a:cs typeface="Calibri"/>
              </a:rPr>
              <a:t>&gt;</a:t>
            </a:r>
            <a:r>
              <a:rPr lang="en-IN" dirty="0" err="1">
                <a:latin typeface="Calibri"/>
                <a:cs typeface="Calibri"/>
              </a:rPr>
              <a:t>jasperreports</a:t>
            </a:r>
            <a:r>
              <a:rPr lang="en-IN" dirty="0">
                <a:latin typeface="Calibri"/>
                <a:cs typeface="Calibri"/>
              </a:rPr>
              <a:t>&lt;/</a:t>
            </a:r>
            <a:r>
              <a:rPr lang="en-IN" dirty="0" err="1">
                <a:latin typeface="Calibri"/>
                <a:cs typeface="Calibri"/>
              </a:rPr>
              <a:t>artifactId</a:t>
            </a:r>
            <a:r>
              <a:rPr lang="en-IN" dirty="0">
                <a:latin typeface="Calibri"/>
                <a:cs typeface="Calibri"/>
              </a:rPr>
              <a:t>&gt;</a:t>
            </a:r>
            <a:endParaRPr lang="en-US" dirty="0">
              <a:latin typeface="Calibri"/>
              <a:cs typeface="Calibri"/>
            </a:endParaRPr>
          </a:p>
          <a:p>
            <a:r>
              <a:rPr lang="en-IN" dirty="0">
                <a:latin typeface="Calibri"/>
                <a:cs typeface="Calibri"/>
              </a:rPr>
              <a:t>    &lt;version&gt;6.17.0&lt;/version&gt;</a:t>
            </a:r>
            <a:endParaRPr lang="en-US" dirty="0">
              <a:latin typeface="Calibri"/>
              <a:cs typeface="Calibri"/>
            </a:endParaRPr>
          </a:p>
          <a:p>
            <a:r>
              <a:rPr lang="en-IN" dirty="0">
                <a:latin typeface="Calibri"/>
                <a:cs typeface="Calibri"/>
              </a:rPr>
              <a:t>&lt;/dependency&gt;</a:t>
            </a:r>
            <a:endParaRPr lang="en-US" dirty="0"/>
          </a:p>
        </p:txBody>
      </p:sp>
    </p:spTree>
    <p:extLst>
      <p:ext uri="{BB962C8B-B14F-4D97-AF65-F5344CB8AC3E}">
        <p14:creationId xmlns:p14="http://schemas.microsoft.com/office/powerpoint/2010/main" val="39856052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147598"/>
            <a:ext cx="7206933" cy="1000915"/>
          </a:xfrm>
          <a:prstGeom prst="rect">
            <a:avLst/>
          </a:prstGeom>
        </p:spPr>
        <p:txBody>
          <a:bodyPr vert="horz" wrap="square" lIns="0" tIns="15875" rIns="0" bIns="0" rtlCol="0">
            <a:spAutoFit/>
          </a:bodyPr>
          <a:lstStyle/>
          <a:p>
            <a:pPr algn="l" rtl="0"/>
            <a:r>
              <a:rPr kumimoji="0" lang="en-US" altLang="en-US" sz="3200" b="1" i="0" u="sng" strike="noStrike" cap="none" normalizeH="0" baseline="0" dirty="0">
                <a:ln>
                  <a:noFill/>
                </a:ln>
                <a:solidFill>
                  <a:schemeClr val="tx1"/>
                </a:solidFill>
                <a:effectLst/>
                <a:latin typeface="Arial" panose="020B0604020202020204" pitchFamily="34" charset="0"/>
              </a:rPr>
              <a:t>Reporting Functionalities</a:t>
            </a:r>
            <a:br>
              <a:rPr kumimoji="0" lang="en-US" altLang="en-US" sz="3200" b="1" i="0" u="sng" strike="noStrike" cap="none" normalizeH="0" baseline="0" dirty="0">
                <a:ln>
                  <a:noFill/>
                </a:ln>
                <a:solidFill>
                  <a:schemeClr val="tx1"/>
                </a:solidFill>
                <a:effectLst/>
                <a:latin typeface="Arial" panose="020B0604020202020204" pitchFamily="34" charset="0"/>
              </a:rPr>
            </a:br>
            <a:endParaRPr lang="en-US" sz="3200" b="1" u="sng" dirty="0"/>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18</a:t>
            </a:r>
            <a:endParaRPr sz="1200" dirty="0">
              <a:latin typeface="Trebuchet MS"/>
              <a:cs typeface="Trebuchet MS"/>
            </a:endParaRPr>
          </a:p>
        </p:txBody>
      </p:sp>
      <p:sp>
        <p:nvSpPr>
          <p:cNvPr id="16" name="Rectangle 10">
            <a:extLst>
              <a:ext uri="{FF2B5EF4-FFF2-40B4-BE49-F238E27FC236}">
                <a16:creationId xmlns:a16="http://schemas.microsoft.com/office/drawing/2014/main" id="{F699E678-B591-78F0-BF39-40EF9A03F474}"/>
              </a:ext>
            </a:extLst>
          </p:cNvPr>
          <p:cNvSpPr>
            <a:spLocks noChangeArrowheads="1"/>
          </p:cNvSpPr>
          <p:nvPr/>
        </p:nvSpPr>
        <p:spPr bwMode="auto">
          <a:xfrm>
            <a:off x="428625" y="982176"/>
            <a:ext cx="11147425"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rial" panose="020B0604020202020204" pitchFamily="34" charset="0"/>
              </a:rPr>
              <a:t>Purpose:</a:t>
            </a:r>
            <a:endParaRPr kumimoji="0" lang="en-US" altLang="en-US"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Designed to generate compliance reports for device configurations.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Utilizes Jasper Reports to create PDF reports based on configuration data.</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Uses: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Auditing</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Compliance verification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Record-keeping</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r>
              <a:rPr lang="en-US" sz="2000" b="1" dirty="0"/>
              <a:t>Report Service Class</a:t>
            </a:r>
          </a:p>
          <a:p>
            <a:endParaRPr lang="en-US" b="1" dirty="0"/>
          </a:p>
          <a:p>
            <a:r>
              <a:rPr lang="en-US" sz="2000" b="1" dirty="0"/>
              <a:t>Role</a:t>
            </a:r>
            <a:r>
              <a:rPr lang="en-US" b="1" dirty="0"/>
              <a:t>:</a:t>
            </a:r>
            <a:endParaRPr lang="en-US" dirty="0"/>
          </a:p>
          <a:p>
            <a:pPr marL="742950" lvl="1" indent="-285750">
              <a:buFont typeface="Arial" panose="020B0604020202020204" pitchFamily="34" charset="0"/>
              <a:buChar char="•"/>
            </a:pPr>
            <a:r>
              <a:rPr lang="en-US" dirty="0"/>
              <a:t>Crucial component for generating compliance reports in PDF format.</a:t>
            </a:r>
          </a:p>
          <a:p>
            <a:r>
              <a:rPr lang="en-US" sz="2000" b="1" dirty="0"/>
              <a:t>Importance</a:t>
            </a:r>
            <a:r>
              <a:rPr lang="en-US" b="1" dirty="0"/>
              <a:t>:</a:t>
            </a:r>
            <a:endParaRPr lang="en-US" dirty="0"/>
          </a:p>
          <a:p>
            <a:pPr marL="742950" lvl="1" indent="-285750">
              <a:buFont typeface="Arial" panose="020B0604020202020204" pitchFamily="34" charset="0"/>
              <a:buChar char="•"/>
            </a:pPr>
            <a:r>
              <a:rPr lang="en-US" dirty="0"/>
              <a:t>Maintains records of compliance checks.</a:t>
            </a:r>
          </a:p>
          <a:p>
            <a:pPr marL="742950" lvl="1" indent="-285750">
              <a:buFont typeface="Arial" panose="020B0604020202020204" pitchFamily="34" charset="0"/>
              <a:buChar char="•"/>
            </a:pPr>
            <a:r>
              <a:rPr lang="en-US" dirty="0"/>
              <a:t>Provides documentation for audits.</a:t>
            </a:r>
          </a:p>
          <a:p>
            <a:pPr marL="742950" lvl="1" indent="-285750">
              <a:buFont typeface="Arial" panose="020B0604020202020204" pitchFamily="34" charset="0"/>
              <a:buChar char="•"/>
            </a:pPr>
            <a:r>
              <a:rPr lang="en-US" dirty="0"/>
              <a:t>Ensures device configurations adhere to required standards.</a:t>
            </a:r>
          </a:p>
        </p:txBody>
      </p:sp>
    </p:spTree>
    <p:extLst>
      <p:ext uri="{BB962C8B-B14F-4D97-AF65-F5344CB8AC3E}">
        <p14:creationId xmlns:p14="http://schemas.microsoft.com/office/powerpoint/2010/main" val="1454597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524827" y="475678"/>
            <a:ext cx="2482533" cy="508473"/>
          </a:xfrm>
          <a:prstGeom prst="rect">
            <a:avLst/>
          </a:prstGeom>
        </p:spPr>
        <p:txBody>
          <a:bodyPr vert="horz" wrap="square" lIns="0" tIns="15875" rIns="0" bIns="0" rtlCol="0" anchor="t">
            <a:spAutoFit/>
          </a:bodyPr>
          <a:lstStyle/>
          <a:p>
            <a:pPr marL="12700">
              <a:lnSpc>
                <a:spcPct val="100000"/>
              </a:lnSpc>
              <a:spcBef>
                <a:spcPts val="125"/>
              </a:spcBef>
            </a:pPr>
            <a:r>
              <a:rPr lang="en-IN" sz="3200" b="1" u="sng" dirty="0">
                <a:solidFill>
                  <a:schemeClr val="tx1"/>
                </a:solidFill>
              </a:rPr>
              <a:t>Introduction</a:t>
            </a: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391160" y="1483360"/>
            <a:ext cx="10896600" cy="2954655"/>
          </a:xfrm>
          <a:prstGeom prst="rect">
            <a:avLst/>
          </a:prstGeom>
          <a:noFill/>
        </p:spPr>
        <p:txBody>
          <a:bodyPr wrap="square" lIns="91440" tIns="45720" rIns="91440" bIns="45720" anchor="t">
            <a:spAutoFit/>
          </a:bodyPr>
          <a:lstStyle/>
          <a:p>
            <a:r>
              <a:rPr lang="en-US" b="1" dirty="0"/>
              <a:t>  </a:t>
            </a:r>
            <a:r>
              <a:rPr lang="en-US" sz="2400" b="1" dirty="0"/>
              <a:t>Introduction: Overall Project Objective :</a:t>
            </a:r>
          </a:p>
          <a:p>
            <a:endParaRPr lang="en-US" b="1" dirty="0"/>
          </a:p>
          <a:p>
            <a:pPr marL="742950" lvl="1" indent="-285750">
              <a:buFont typeface="Arial" panose="020B0604020202020204" pitchFamily="34" charset="0"/>
              <a:buChar char="•"/>
            </a:pPr>
            <a:r>
              <a:rPr lang="en-US" dirty="0"/>
              <a:t>The Device Configuration Compliance Analysis project focuses on ensuring that organizational devices comply with predefined rules and standards.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By automatically analyzing device configurations and generating detailed compliance reports, the project identifies non-compliant configurations and provides actionable insights for resolution.</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This enhances security, operational efficiency, and adherence to regulatory requirements, empowering organizations to maintain a robust and compliant IT infrastructure.</a:t>
            </a:r>
          </a:p>
        </p:txBody>
      </p:sp>
      <p:sp>
        <p:nvSpPr>
          <p:cNvPr id="6" name="object 5">
            <a:extLst>
              <a:ext uri="{FF2B5EF4-FFF2-40B4-BE49-F238E27FC236}">
                <a16:creationId xmlns:a16="http://schemas.microsoft.com/office/drawing/2014/main" id="{B78F706B-EA31-3D87-A172-91152D973CD9}"/>
              </a:ext>
            </a:extLst>
          </p:cNvPr>
          <p:cNvSpPr txBox="1"/>
          <p:nvPr/>
        </p:nvSpPr>
        <p:spPr>
          <a:xfrm>
            <a:off x="11125199" y="6439531"/>
            <a:ext cx="1066801"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a:t>
            </a:r>
            <a:endParaRPr sz="1200" dirty="0">
              <a:latin typeface="Trebuchet MS"/>
              <a:cs typeface="Trebuchet M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292798"/>
            <a:ext cx="7206933" cy="508473"/>
          </a:xfrm>
          <a:prstGeom prst="rect">
            <a:avLst/>
          </a:prstGeom>
        </p:spPr>
        <p:txBody>
          <a:bodyPr vert="horz" wrap="square" lIns="0" tIns="15875" rIns="0" bIns="0" rtlCol="0">
            <a:spAutoFit/>
          </a:bodyPr>
          <a:lstStyle/>
          <a:p>
            <a:r>
              <a:rPr kumimoji="0" lang="en-US" altLang="en-US" sz="3200" b="1" i="0" u="sng" strike="noStrike" cap="none" normalizeH="0" baseline="0" dirty="0">
                <a:ln>
                  <a:noFill/>
                </a:ln>
                <a:solidFill>
                  <a:schemeClr val="tx1"/>
                </a:solidFill>
                <a:effectLst/>
                <a:latin typeface="Arial" panose="020B0604020202020204" pitchFamily="34" charset="0"/>
              </a:rPr>
              <a:t>Reporting Functionalities</a:t>
            </a:r>
            <a:endParaRPr lang="en-US" sz="3200" b="1" dirty="0"/>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19</a:t>
            </a:r>
            <a:endParaRPr sz="1200" dirty="0">
              <a:latin typeface="Trebuchet MS"/>
              <a:cs typeface="Trebuchet MS"/>
            </a:endParaRPr>
          </a:p>
        </p:txBody>
      </p:sp>
      <p:sp>
        <p:nvSpPr>
          <p:cNvPr id="9" name="Rectangle 3">
            <a:extLst>
              <a:ext uri="{FF2B5EF4-FFF2-40B4-BE49-F238E27FC236}">
                <a16:creationId xmlns:a16="http://schemas.microsoft.com/office/drawing/2014/main" id="{1F0CE083-5B7A-8510-EFE3-F4C6739207E7}"/>
              </a:ext>
            </a:extLst>
          </p:cNvPr>
          <p:cNvSpPr>
            <a:spLocks noChangeArrowheads="1"/>
          </p:cNvSpPr>
          <p:nvPr/>
        </p:nvSpPr>
        <p:spPr bwMode="auto">
          <a:xfrm>
            <a:off x="428625" y="988574"/>
            <a:ext cx="9340533" cy="5201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1" i="0" u="none" strike="noStrike" cap="none" normalizeH="0" baseline="0" dirty="0">
              <a:ln>
                <a:noFill/>
              </a:ln>
              <a:solidFill>
                <a:schemeClr val="tx1"/>
              </a:solidFill>
              <a:effectLst/>
              <a:latin typeface="Arial" panose="020B0604020202020204" pitchFamily="34" charset="0"/>
            </a:endParaRPr>
          </a:p>
          <a:p>
            <a:r>
              <a:rPr lang="en-US" sz="2000" b="1" dirty="0"/>
              <a:t>Error Handling:</a:t>
            </a:r>
            <a:endParaRPr lang="en-US" sz="2000" dirty="0"/>
          </a:p>
          <a:p>
            <a:pPr marL="742950" lvl="1" indent="-285750">
              <a:buFont typeface="Arial" panose="020B0604020202020204" pitchFamily="34" charset="0"/>
              <a:buChar char="•"/>
            </a:pPr>
            <a:r>
              <a:rPr lang="en-US" dirty="0"/>
              <a:t>Designed to handle errors gracefully.</a:t>
            </a:r>
          </a:p>
          <a:p>
            <a:pPr marL="742950" lvl="1" indent="-285750">
              <a:buFont typeface="Arial" panose="020B0604020202020204" pitchFamily="34" charset="0"/>
              <a:buChar char="•"/>
            </a:pPr>
            <a:r>
              <a:rPr lang="en-US" dirty="0"/>
              <a:t>Logs and manages issues during report generation.</a:t>
            </a:r>
          </a:p>
          <a:p>
            <a:pPr marL="742950" lvl="1" indent="-285750">
              <a:buFont typeface="Arial" panose="020B0604020202020204" pitchFamily="34" charset="0"/>
              <a:buChar char="•"/>
            </a:pPr>
            <a:endParaRPr kumimoji="0" lang="en-US" altLang="en-US"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Steps in Reporting Process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rial" panose="020B0604020202020204" pitchFamily="34" charset="0"/>
              </a:rPr>
              <a:t>Data Collection:</a:t>
            </a:r>
            <a:endParaRPr kumimoji="0" lang="en-US" altLang="en-US"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Gather configuration data from the database.</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Template Compilation: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Compile Jasper Reports templates into </a:t>
            </a:r>
            <a:r>
              <a:rPr kumimoji="0" lang="en-US" altLang="en-US" b="0" i="0" u="none" strike="noStrike" cap="none" normalizeH="0" baseline="0" dirty="0">
                <a:ln>
                  <a:noFill/>
                </a:ln>
                <a:solidFill>
                  <a:schemeClr val="tx1"/>
                </a:solidFill>
                <a:effectLst/>
                <a:latin typeface="Arial Unicode MS"/>
              </a:rPr>
              <a:t>.jasper</a:t>
            </a:r>
            <a:r>
              <a:rPr kumimoji="0" lang="en-US" altLang="en-US" b="0" i="0" u="none" strike="noStrike" cap="none" normalizeH="0" baseline="0" dirty="0">
                <a:ln>
                  <a:noFill/>
                </a:ln>
                <a:solidFill>
                  <a:schemeClr val="tx1"/>
                </a:solidFill>
                <a:effectLst/>
              </a:rPr>
              <a:t> files.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Report Generation: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Use </a:t>
            </a:r>
            <a:r>
              <a:rPr kumimoji="0" lang="en-US" altLang="en-US" b="0" i="0" u="none" strike="noStrike" cap="none" normalizeH="0" baseline="0" dirty="0">
                <a:ln>
                  <a:noFill/>
                </a:ln>
                <a:solidFill>
                  <a:schemeClr val="tx1"/>
                </a:solidFill>
                <a:effectLst/>
                <a:latin typeface="Arial Unicode MS"/>
              </a:rPr>
              <a:t>Report Service</a:t>
            </a:r>
            <a:r>
              <a:rPr kumimoji="0" lang="en-US" altLang="en-US" b="0" i="0" u="none" strike="noStrike" cap="none" normalizeH="0" baseline="0" dirty="0">
                <a:ln>
                  <a:noFill/>
                </a:ln>
                <a:solidFill>
                  <a:schemeClr val="tx1"/>
                </a:solidFill>
                <a:effectLst/>
              </a:rPr>
              <a:t> to fill and export reports as PDF documents.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Error Management: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Log and handle any errors that occur during the process.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726188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298781"/>
            <a:ext cx="7206933" cy="508473"/>
          </a:xfrm>
          <a:prstGeom prst="rect">
            <a:avLst/>
          </a:prstGeom>
        </p:spPr>
        <p:txBody>
          <a:bodyPr vert="horz" wrap="square" lIns="0" tIns="15875" rIns="0" bIns="0" rtlCol="0">
            <a:spAutoFit/>
          </a:bodyPr>
          <a:lstStyle/>
          <a:p>
            <a:r>
              <a:rPr kumimoji="0" lang="en-US" altLang="en-US" sz="3200" b="1" i="0" u="sng" strike="noStrike" cap="none" normalizeH="0" baseline="0" dirty="0">
                <a:ln>
                  <a:noFill/>
                </a:ln>
                <a:solidFill>
                  <a:schemeClr val="tx1"/>
                </a:solidFill>
                <a:effectLst/>
                <a:latin typeface="Arial" panose="020B0604020202020204" pitchFamily="34" charset="0"/>
              </a:rPr>
              <a:t>Reporting Functionalities</a:t>
            </a:r>
            <a:endParaRPr lang="en-US" sz="3200" b="1" dirty="0"/>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1066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20</a:t>
            </a:r>
            <a:endParaRPr sz="1200" dirty="0">
              <a:latin typeface="Trebuchet MS"/>
              <a:cs typeface="Trebuchet MS"/>
            </a:endParaRPr>
          </a:p>
        </p:txBody>
      </p:sp>
      <p:sp>
        <p:nvSpPr>
          <p:cNvPr id="9" name="Rectangle 3">
            <a:extLst>
              <a:ext uri="{FF2B5EF4-FFF2-40B4-BE49-F238E27FC236}">
                <a16:creationId xmlns:a16="http://schemas.microsoft.com/office/drawing/2014/main" id="{1F0CE083-5B7A-8510-EFE3-F4C6739207E7}"/>
              </a:ext>
            </a:extLst>
          </p:cNvPr>
          <p:cNvSpPr>
            <a:spLocks noChangeArrowheads="1"/>
          </p:cNvSpPr>
          <p:nvPr/>
        </p:nvSpPr>
        <p:spPr bwMode="auto">
          <a:xfrm>
            <a:off x="139411" y="3006374"/>
            <a:ext cx="9340533" cy="492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8F11CA4A-7905-54CF-378F-722EF9248C6C}"/>
              </a:ext>
            </a:extLst>
          </p:cNvPr>
          <p:cNvPicPr>
            <a:picLocks noChangeAspect="1"/>
          </p:cNvPicPr>
          <p:nvPr/>
        </p:nvPicPr>
        <p:blipFill>
          <a:blip r:embed="rId3"/>
          <a:stretch>
            <a:fillRect/>
          </a:stretch>
        </p:blipFill>
        <p:spPr>
          <a:xfrm>
            <a:off x="1022436" y="913599"/>
            <a:ext cx="10126807" cy="5170435"/>
          </a:xfrm>
          <a:prstGeom prst="rect">
            <a:avLst/>
          </a:prstGeom>
        </p:spPr>
      </p:pic>
    </p:spTree>
    <p:extLst>
      <p:ext uri="{BB962C8B-B14F-4D97-AF65-F5344CB8AC3E}">
        <p14:creationId xmlns:p14="http://schemas.microsoft.com/office/powerpoint/2010/main" val="36139064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7584"/>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555" b="-5555"/>
            </a:stretch>
          </a:blipFill>
        </p:spPr>
        <p:txBody>
          <a:bodyPr/>
          <a:lstStyle/>
          <a:p>
            <a:endParaRPr lang="en-IN" dirty="0"/>
          </a:p>
        </p:txBody>
      </p:sp>
      <p:sp>
        <p:nvSpPr>
          <p:cNvPr id="4" name="Freeform 4"/>
          <p:cNvSpPr/>
          <p:nvPr/>
        </p:nvSpPr>
        <p:spPr>
          <a:xfrm>
            <a:off x="431042" y="371619"/>
            <a:ext cx="3610871" cy="1834447"/>
          </a:xfrm>
          <a:custGeom>
            <a:avLst/>
            <a:gdLst/>
            <a:ahLst/>
            <a:cxnLst/>
            <a:rect l="l" t="t" r="r" b="b"/>
            <a:pathLst>
              <a:path w="5416306" h="2751671">
                <a:moveTo>
                  <a:pt x="0" y="0"/>
                </a:moveTo>
                <a:lnTo>
                  <a:pt x="5416306" y="0"/>
                </a:lnTo>
                <a:lnTo>
                  <a:pt x="5416306" y="2751671"/>
                </a:lnTo>
                <a:lnTo>
                  <a:pt x="0" y="2751671"/>
                </a:lnTo>
                <a:lnTo>
                  <a:pt x="0" y="0"/>
                </a:lnTo>
                <a:close/>
              </a:path>
            </a:pathLst>
          </a:custGeom>
          <a:blipFill>
            <a:blip r:embed="rId3">
              <a:extLst>
                <a:ext uri="{96DAC541-7B7A-43D3-8B79-37D633B846F1}">
                  <asvg:svgBlip xmlns:asvg="http://schemas.microsoft.com/office/drawing/2016/SVG/main" r:embed="rId4"/>
                </a:ext>
              </a:extLst>
            </a:blip>
            <a:stretch>
              <a:fillRect r="-25054"/>
            </a:stretch>
          </a:blipFill>
          <a:ln cap="sq">
            <a:noFill/>
            <a:prstDash val="solid"/>
            <a:miter/>
          </a:ln>
        </p:spPr>
      </p:sp>
      <p:sp>
        <p:nvSpPr>
          <p:cNvPr id="5" name="Freeform 5"/>
          <p:cNvSpPr/>
          <p:nvPr/>
        </p:nvSpPr>
        <p:spPr>
          <a:xfrm rot="10800000">
            <a:off x="416975" y="2504517"/>
            <a:ext cx="3610871" cy="1834447"/>
          </a:xfrm>
          <a:custGeom>
            <a:avLst/>
            <a:gdLst/>
            <a:ahLst/>
            <a:cxnLst/>
            <a:rect l="l" t="t" r="r" b="b"/>
            <a:pathLst>
              <a:path w="5416306" h="2751671">
                <a:moveTo>
                  <a:pt x="0" y="0"/>
                </a:moveTo>
                <a:lnTo>
                  <a:pt x="5416306" y="0"/>
                </a:lnTo>
                <a:lnTo>
                  <a:pt x="5416306" y="2751671"/>
                </a:lnTo>
                <a:lnTo>
                  <a:pt x="0" y="2751671"/>
                </a:lnTo>
                <a:lnTo>
                  <a:pt x="0" y="0"/>
                </a:lnTo>
                <a:close/>
              </a:path>
            </a:pathLst>
          </a:custGeom>
          <a:blipFill>
            <a:blip r:embed="rId5">
              <a:extLst>
                <a:ext uri="{96DAC541-7B7A-43D3-8B79-37D633B846F1}">
                  <asvg:svgBlip xmlns:asvg="http://schemas.microsoft.com/office/drawing/2016/SVG/main" r:embed="rId6"/>
                </a:ext>
              </a:extLst>
            </a:blip>
            <a:stretch>
              <a:fillRect r="-25054"/>
            </a:stretch>
          </a:blipFill>
          <a:ln cap="sq">
            <a:noFill/>
            <a:prstDash val="solid"/>
            <a:miter/>
          </a:ln>
        </p:spPr>
      </p:sp>
      <p:sp>
        <p:nvSpPr>
          <p:cNvPr id="6" name="Freeform 6"/>
          <p:cNvSpPr/>
          <p:nvPr/>
        </p:nvSpPr>
        <p:spPr>
          <a:xfrm>
            <a:off x="4166015" y="4848365"/>
            <a:ext cx="3610871" cy="1834447"/>
          </a:xfrm>
          <a:custGeom>
            <a:avLst/>
            <a:gdLst/>
            <a:ahLst/>
            <a:cxnLst/>
            <a:rect l="l" t="t" r="r" b="b"/>
            <a:pathLst>
              <a:path w="5416306" h="2751671">
                <a:moveTo>
                  <a:pt x="0" y="0"/>
                </a:moveTo>
                <a:lnTo>
                  <a:pt x="5416306" y="0"/>
                </a:lnTo>
                <a:lnTo>
                  <a:pt x="5416306" y="2751671"/>
                </a:lnTo>
                <a:lnTo>
                  <a:pt x="0" y="2751671"/>
                </a:lnTo>
                <a:lnTo>
                  <a:pt x="0" y="0"/>
                </a:lnTo>
                <a:close/>
              </a:path>
            </a:pathLst>
          </a:custGeom>
          <a:blipFill>
            <a:blip r:embed="rId7">
              <a:extLst>
                <a:ext uri="{96DAC541-7B7A-43D3-8B79-37D633B846F1}">
                  <asvg:svgBlip xmlns:asvg="http://schemas.microsoft.com/office/drawing/2016/SVG/main" r:embed="rId8"/>
                </a:ext>
              </a:extLst>
            </a:blip>
            <a:stretch>
              <a:fillRect r="-25054"/>
            </a:stretch>
          </a:blipFill>
          <a:ln cap="sq">
            <a:noFill/>
            <a:prstDash val="solid"/>
            <a:miter/>
          </a:ln>
        </p:spPr>
      </p:sp>
      <p:sp>
        <p:nvSpPr>
          <p:cNvPr id="7" name="Freeform 7"/>
          <p:cNvSpPr/>
          <p:nvPr/>
        </p:nvSpPr>
        <p:spPr>
          <a:xfrm>
            <a:off x="8164155" y="490149"/>
            <a:ext cx="3610871" cy="1834447"/>
          </a:xfrm>
          <a:custGeom>
            <a:avLst/>
            <a:gdLst/>
            <a:ahLst/>
            <a:cxnLst/>
            <a:rect l="l" t="t" r="r" b="b"/>
            <a:pathLst>
              <a:path w="5416306" h="2751671">
                <a:moveTo>
                  <a:pt x="0" y="0"/>
                </a:moveTo>
                <a:lnTo>
                  <a:pt x="5416306" y="0"/>
                </a:lnTo>
                <a:lnTo>
                  <a:pt x="5416306" y="2751671"/>
                </a:lnTo>
                <a:lnTo>
                  <a:pt x="0" y="2751671"/>
                </a:lnTo>
                <a:lnTo>
                  <a:pt x="0" y="0"/>
                </a:lnTo>
                <a:close/>
              </a:path>
            </a:pathLst>
          </a:custGeom>
          <a:blipFill>
            <a:blip r:embed="rId7">
              <a:extLst>
                <a:ext uri="{96DAC541-7B7A-43D3-8B79-37D633B846F1}">
                  <asvg:svgBlip xmlns:asvg="http://schemas.microsoft.com/office/drawing/2016/SVG/main" r:embed="rId8"/>
                </a:ext>
              </a:extLst>
            </a:blip>
            <a:stretch>
              <a:fillRect r="-25054"/>
            </a:stretch>
          </a:blipFill>
          <a:ln cap="sq">
            <a:noFill/>
            <a:prstDash val="solid"/>
            <a:miter/>
          </a:ln>
        </p:spPr>
      </p:sp>
      <p:sp>
        <p:nvSpPr>
          <p:cNvPr id="9" name="Freeform 9"/>
          <p:cNvSpPr/>
          <p:nvPr/>
        </p:nvSpPr>
        <p:spPr>
          <a:xfrm rot="10800000">
            <a:off x="8164155" y="2518097"/>
            <a:ext cx="3610871" cy="1834447"/>
          </a:xfrm>
          <a:custGeom>
            <a:avLst/>
            <a:gdLst/>
            <a:ahLst/>
            <a:cxnLst/>
            <a:rect l="l" t="t" r="r" b="b"/>
            <a:pathLst>
              <a:path w="5416306" h="2751671">
                <a:moveTo>
                  <a:pt x="0" y="0"/>
                </a:moveTo>
                <a:lnTo>
                  <a:pt x="5416306" y="0"/>
                </a:lnTo>
                <a:lnTo>
                  <a:pt x="5416306" y="2751671"/>
                </a:lnTo>
                <a:lnTo>
                  <a:pt x="0" y="2751671"/>
                </a:lnTo>
                <a:lnTo>
                  <a:pt x="0" y="0"/>
                </a:lnTo>
                <a:close/>
              </a:path>
            </a:pathLst>
          </a:custGeom>
          <a:blipFill>
            <a:blip r:embed="rId3">
              <a:extLst>
                <a:ext uri="{96DAC541-7B7A-43D3-8B79-37D633B846F1}">
                  <asvg:svgBlip xmlns:asvg="http://schemas.microsoft.com/office/drawing/2016/SVG/main" r:embed="rId4"/>
                </a:ext>
              </a:extLst>
            </a:blip>
            <a:stretch>
              <a:fillRect r="-25054"/>
            </a:stretch>
          </a:blipFill>
          <a:ln cap="sq">
            <a:noFill/>
            <a:prstDash val="solid"/>
            <a:miter/>
          </a:ln>
        </p:spPr>
      </p:sp>
      <p:sp>
        <p:nvSpPr>
          <p:cNvPr id="11" name="TextBox 11"/>
          <p:cNvSpPr txBox="1"/>
          <p:nvPr/>
        </p:nvSpPr>
        <p:spPr>
          <a:xfrm>
            <a:off x="4301638" y="2111431"/>
            <a:ext cx="3297915" cy="2223750"/>
          </a:xfrm>
          <a:prstGeom prst="rect">
            <a:avLst/>
          </a:prstGeom>
        </p:spPr>
        <p:txBody>
          <a:bodyPr wrap="square" lIns="0" tIns="0" rIns="0" bIns="0" rtlCol="0" anchor="t">
            <a:spAutoFit/>
          </a:bodyPr>
          <a:lstStyle>
            <a:defPPr>
              <a:defRPr lang="en-US"/>
            </a:defPPr>
            <a:lvl1pPr marL="0" algn="l" defTabSz="609539" rtl="0" eaLnBrk="1" latinLnBrk="0" hangingPunct="1">
              <a:defRPr sz="1200" kern="1200">
                <a:solidFill>
                  <a:schemeClr val="tx1"/>
                </a:solidFill>
                <a:latin typeface="+mn-lt"/>
                <a:ea typeface="+mn-ea"/>
                <a:cs typeface="+mn-cs"/>
              </a:defRPr>
            </a:lvl1pPr>
            <a:lvl2pPr marL="304770" algn="l" defTabSz="609539" rtl="0" eaLnBrk="1" latinLnBrk="0" hangingPunct="1">
              <a:defRPr sz="1200" kern="1200">
                <a:solidFill>
                  <a:schemeClr val="tx1"/>
                </a:solidFill>
                <a:latin typeface="+mn-lt"/>
                <a:ea typeface="+mn-ea"/>
                <a:cs typeface="+mn-cs"/>
              </a:defRPr>
            </a:lvl2pPr>
            <a:lvl3pPr marL="609539" algn="l" defTabSz="609539" rtl="0" eaLnBrk="1" latinLnBrk="0" hangingPunct="1">
              <a:defRPr sz="1200" kern="1200">
                <a:solidFill>
                  <a:schemeClr val="tx1"/>
                </a:solidFill>
                <a:latin typeface="+mn-lt"/>
                <a:ea typeface="+mn-ea"/>
                <a:cs typeface="+mn-cs"/>
              </a:defRPr>
            </a:lvl3pPr>
            <a:lvl4pPr marL="914309" algn="l" defTabSz="609539" rtl="0" eaLnBrk="1" latinLnBrk="0" hangingPunct="1">
              <a:defRPr sz="1200" kern="1200">
                <a:solidFill>
                  <a:schemeClr val="tx1"/>
                </a:solidFill>
                <a:latin typeface="+mn-lt"/>
                <a:ea typeface="+mn-ea"/>
                <a:cs typeface="+mn-cs"/>
              </a:defRPr>
            </a:lvl4pPr>
            <a:lvl5pPr marL="1219078" algn="l" defTabSz="609539" rtl="0" eaLnBrk="1" latinLnBrk="0" hangingPunct="1">
              <a:defRPr sz="1200" kern="1200">
                <a:solidFill>
                  <a:schemeClr val="tx1"/>
                </a:solidFill>
                <a:latin typeface="+mn-lt"/>
                <a:ea typeface="+mn-ea"/>
                <a:cs typeface="+mn-cs"/>
              </a:defRPr>
            </a:lvl5pPr>
            <a:lvl6pPr marL="1523848" algn="l" defTabSz="609539" rtl="0" eaLnBrk="1" latinLnBrk="0" hangingPunct="1">
              <a:defRPr sz="1200" kern="1200">
                <a:solidFill>
                  <a:schemeClr val="tx1"/>
                </a:solidFill>
                <a:latin typeface="+mn-lt"/>
                <a:ea typeface="+mn-ea"/>
                <a:cs typeface="+mn-cs"/>
              </a:defRPr>
            </a:lvl6pPr>
            <a:lvl7pPr marL="1828617" algn="l" defTabSz="609539" rtl="0" eaLnBrk="1" latinLnBrk="0" hangingPunct="1">
              <a:defRPr sz="1200" kern="1200">
                <a:solidFill>
                  <a:schemeClr val="tx1"/>
                </a:solidFill>
                <a:latin typeface="+mn-lt"/>
                <a:ea typeface="+mn-ea"/>
                <a:cs typeface="+mn-cs"/>
              </a:defRPr>
            </a:lvl7pPr>
            <a:lvl8pPr marL="2133387" algn="l" defTabSz="609539" rtl="0" eaLnBrk="1" latinLnBrk="0" hangingPunct="1">
              <a:defRPr sz="1200" kern="1200">
                <a:solidFill>
                  <a:schemeClr val="tx1"/>
                </a:solidFill>
                <a:latin typeface="+mn-lt"/>
                <a:ea typeface="+mn-ea"/>
                <a:cs typeface="+mn-cs"/>
              </a:defRPr>
            </a:lvl8pPr>
            <a:lvl9pPr marL="2438156" algn="l" defTabSz="609539" rtl="0" eaLnBrk="1" latinLnBrk="0" hangingPunct="1">
              <a:defRPr sz="1200" kern="1200">
                <a:solidFill>
                  <a:schemeClr val="tx1"/>
                </a:solidFill>
                <a:latin typeface="+mn-lt"/>
                <a:ea typeface="+mn-ea"/>
                <a:cs typeface="+mn-cs"/>
              </a:defRPr>
            </a:lvl9pPr>
          </a:lstStyle>
          <a:p>
            <a:pPr marL="0" lvl="0" indent="0" algn="ctr">
              <a:lnSpc>
                <a:spcPts val="8400"/>
              </a:lnSpc>
              <a:spcBef>
                <a:spcPct val="0"/>
              </a:spcBef>
            </a:pPr>
            <a:r>
              <a:rPr lang="en-US" sz="10001" u="none" strike="noStrike" spc="-600">
                <a:solidFill>
                  <a:srgbClr val="0B4E7C"/>
                </a:solidFill>
                <a:latin typeface="Rustic Printed"/>
                <a:ea typeface="Rustic Printed"/>
                <a:cs typeface="Rustic Printed"/>
                <a:sym typeface="Rustic Printed"/>
              </a:rPr>
              <a:t>MIND MAP</a:t>
            </a:r>
          </a:p>
        </p:txBody>
      </p:sp>
      <p:sp>
        <p:nvSpPr>
          <p:cNvPr id="12" name="Freeform 12"/>
          <p:cNvSpPr/>
          <p:nvPr/>
        </p:nvSpPr>
        <p:spPr>
          <a:xfrm rot="13699946">
            <a:off x="4303373" y="1415703"/>
            <a:ext cx="586219" cy="263266"/>
          </a:xfrm>
          <a:custGeom>
            <a:avLst/>
            <a:gdLst/>
            <a:ahLst/>
            <a:cxnLst/>
            <a:rect l="l" t="t" r="r" b="b"/>
            <a:pathLst>
              <a:path w="879329" h="394899">
                <a:moveTo>
                  <a:pt x="0" y="0"/>
                </a:moveTo>
                <a:lnTo>
                  <a:pt x="879329" y="0"/>
                </a:lnTo>
                <a:lnTo>
                  <a:pt x="879329" y="394899"/>
                </a:lnTo>
                <a:lnTo>
                  <a:pt x="0" y="394899"/>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3" name="Freeform 13"/>
          <p:cNvSpPr/>
          <p:nvPr/>
        </p:nvSpPr>
        <p:spPr>
          <a:xfrm rot="18900000">
            <a:off x="7315584" y="1409574"/>
            <a:ext cx="586219" cy="263266"/>
          </a:xfrm>
          <a:custGeom>
            <a:avLst/>
            <a:gdLst/>
            <a:ahLst/>
            <a:cxnLst/>
            <a:rect l="l" t="t" r="r" b="b"/>
            <a:pathLst>
              <a:path w="879329" h="394899">
                <a:moveTo>
                  <a:pt x="0" y="0"/>
                </a:moveTo>
                <a:lnTo>
                  <a:pt x="879329" y="0"/>
                </a:lnTo>
                <a:lnTo>
                  <a:pt x="879329" y="394899"/>
                </a:lnTo>
                <a:lnTo>
                  <a:pt x="0" y="394899"/>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5" name="Freeform 15"/>
          <p:cNvSpPr/>
          <p:nvPr/>
        </p:nvSpPr>
        <p:spPr>
          <a:xfrm rot="5400000">
            <a:off x="5526894" y="4404327"/>
            <a:ext cx="533796" cy="273731"/>
          </a:xfrm>
          <a:custGeom>
            <a:avLst/>
            <a:gdLst/>
            <a:ahLst/>
            <a:cxnLst/>
            <a:rect l="l" t="t" r="r" b="b"/>
            <a:pathLst>
              <a:path w="846414" h="380117">
                <a:moveTo>
                  <a:pt x="0" y="0"/>
                </a:moveTo>
                <a:lnTo>
                  <a:pt x="846414" y="0"/>
                </a:lnTo>
                <a:lnTo>
                  <a:pt x="846414" y="380117"/>
                </a:lnTo>
                <a:lnTo>
                  <a:pt x="0" y="380117"/>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9" name="Freeform 19"/>
          <p:cNvSpPr/>
          <p:nvPr/>
        </p:nvSpPr>
        <p:spPr>
          <a:xfrm flipH="1">
            <a:off x="5793968" y="1401368"/>
            <a:ext cx="604065" cy="650953"/>
          </a:xfrm>
          <a:custGeom>
            <a:avLst/>
            <a:gdLst/>
            <a:ahLst/>
            <a:cxnLst/>
            <a:rect l="l" t="t" r="r" b="b"/>
            <a:pathLst>
              <a:path w="906098" h="976429">
                <a:moveTo>
                  <a:pt x="906098" y="0"/>
                </a:moveTo>
                <a:lnTo>
                  <a:pt x="0" y="0"/>
                </a:lnTo>
                <a:lnTo>
                  <a:pt x="0" y="976429"/>
                </a:lnTo>
                <a:lnTo>
                  <a:pt x="906098" y="976429"/>
                </a:lnTo>
                <a:lnTo>
                  <a:pt x="906098" y="0"/>
                </a:lnTo>
                <a:close/>
              </a:path>
            </a:pathLst>
          </a:custGeom>
          <a:blipFill>
            <a:blip r:embed="rId11">
              <a:extLst>
                <a:ext uri="{96DAC541-7B7A-43D3-8B79-37D633B846F1}">
                  <asvg:svgBlip xmlns:asvg="http://schemas.microsoft.com/office/drawing/2016/SVG/main" r:embed="rId12"/>
                </a:ext>
              </a:extLst>
            </a:blip>
            <a:stretch>
              <a:fillRect/>
            </a:stretch>
          </a:blipFill>
          <a:ln cap="sq">
            <a:noFill/>
            <a:prstDash val="solid"/>
            <a:miter/>
          </a:ln>
        </p:spPr>
      </p:sp>
      <p:sp>
        <p:nvSpPr>
          <p:cNvPr id="20" name="Freeform 20"/>
          <p:cNvSpPr/>
          <p:nvPr/>
        </p:nvSpPr>
        <p:spPr>
          <a:xfrm>
            <a:off x="7443911" y="3297368"/>
            <a:ext cx="586219" cy="263266"/>
          </a:xfrm>
          <a:custGeom>
            <a:avLst/>
            <a:gdLst/>
            <a:ahLst/>
            <a:cxnLst/>
            <a:rect l="l" t="t" r="r" b="b"/>
            <a:pathLst>
              <a:path w="879329" h="394899">
                <a:moveTo>
                  <a:pt x="0" y="0"/>
                </a:moveTo>
                <a:lnTo>
                  <a:pt x="879329" y="0"/>
                </a:lnTo>
                <a:lnTo>
                  <a:pt x="879329" y="394898"/>
                </a:lnTo>
                <a:lnTo>
                  <a:pt x="0" y="39489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21" name="Freeform 21"/>
          <p:cNvSpPr/>
          <p:nvPr/>
        </p:nvSpPr>
        <p:spPr>
          <a:xfrm rot="10800000">
            <a:off x="4009471" y="3297368"/>
            <a:ext cx="586219" cy="263266"/>
          </a:xfrm>
          <a:custGeom>
            <a:avLst/>
            <a:gdLst/>
            <a:ahLst/>
            <a:cxnLst/>
            <a:rect l="l" t="t" r="r" b="b"/>
            <a:pathLst>
              <a:path w="879329" h="394899">
                <a:moveTo>
                  <a:pt x="0" y="0"/>
                </a:moveTo>
                <a:lnTo>
                  <a:pt x="879329" y="0"/>
                </a:lnTo>
                <a:lnTo>
                  <a:pt x="879329" y="394898"/>
                </a:lnTo>
                <a:lnTo>
                  <a:pt x="0" y="39489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23" name="TextBox 23"/>
          <p:cNvSpPr txBox="1"/>
          <p:nvPr/>
        </p:nvSpPr>
        <p:spPr>
          <a:xfrm>
            <a:off x="416476" y="2863110"/>
            <a:ext cx="3185148" cy="1107996"/>
          </a:xfrm>
          <a:prstGeom prst="rect">
            <a:avLst/>
          </a:prstGeom>
        </p:spPr>
        <p:txBody>
          <a:bodyPr wrap="square" lIns="0" tIns="0" rIns="0" bIns="0" rtlCol="0" anchor="t">
            <a:spAutoFit/>
          </a:bodyPr>
          <a:lstStyle>
            <a:defPPr>
              <a:defRPr lang="en-US"/>
            </a:defPPr>
            <a:lvl1pPr marL="0" algn="l" defTabSz="609539" rtl="0" eaLnBrk="1" latinLnBrk="0" hangingPunct="1">
              <a:defRPr sz="1200" kern="1200">
                <a:solidFill>
                  <a:schemeClr val="tx1"/>
                </a:solidFill>
                <a:latin typeface="+mn-lt"/>
                <a:ea typeface="+mn-ea"/>
                <a:cs typeface="+mn-cs"/>
              </a:defRPr>
            </a:lvl1pPr>
            <a:lvl2pPr marL="304770" algn="l" defTabSz="609539" rtl="0" eaLnBrk="1" latinLnBrk="0" hangingPunct="1">
              <a:defRPr sz="1200" kern="1200">
                <a:solidFill>
                  <a:schemeClr val="tx1"/>
                </a:solidFill>
                <a:latin typeface="+mn-lt"/>
                <a:ea typeface="+mn-ea"/>
                <a:cs typeface="+mn-cs"/>
              </a:defRPr>
            </a:lvl2pPr>
            <a:lvl3pPr marL="609539" algn="l" defTabSz="609539" rtl="0" eaLnBrk="1" latinLnBrk="0" hangingPunct="1">
              <a:defRPr sz="1200" kern="1200">
                <a:solidFill>
                  <a:schemeClr val="tx1"/>
                </a:solidFill>
                <a:latin typeface="+mn-lt"/>
                <a:ea typeface="+mn-ea"/>
                <a:cs typeface="+mn-cs"/>
              </a:defRPr>
            </a:lvl3pPr>
            <a:lvl4pPr marL="914309" algn="l" defTabSz="609539" rtl="0" eaLnBrk="1" latinLnBrk="0" hangingPunct="1">
              <a:defRPr sz="1200" kern="1200">
                <a:solidFill>
                  <a:schemeClr val="tx1"/>
                </a:solidFill>
                <a:latin typeface="+mn-lt"/>
                <a:ea typeface="+mn-ea"/>
                <a:cs typeface="+mn-cs"/>
              </a:defRPr>
            </a:lvl4pPr>
            <a:lvl5pPr marL="1219078" algn="l" defTabSz="609539" rtl="0" eaLnBrk="1" latinLnBrk="0" hangingPunct="1">
              <a:defRPr sz="1200" kern="1200">
                <a:solidFill>
                  <a:schemeClr val="tx1"/>
                </a:solidFill>
                <a:latin typeface="+mn-lt"/>
                <a:ea typeface="+mn-ea"/>
                <a:cs typeface="+mn-cs"/>
              </a:defRPr>
            </a:lvl5pPr>
            <a:lvl6pPr marL="1523848" algn="l" defTabSz="609539" rtl="0" eaLnBrk="1" latinLnBrk="0" hangingPunct="1">
              <a:defRPr sz="1200" kern="1200">
                <a:solidFill>
                  <a:schemeClr val="tx1"/>
                </a:solidFill>
                <a:latin typeface="+mn-lt"/>
                <a:ea typeface="+mn-ea"/>
                <a:cs typeface="+mn-cs"/>
              </a:defRPr>
            </a:lvl6pPr>
            <a:lvl7pPr marL="1828617" algn="l" defTabSz="609539" rtl="0" eaLnBrk="1" latinLnBrk="0" hangingPunct="1">
              <a:defRPr sz="1200" kern="1200">
                <a:solidFill>
                  <a:schemeClr val="tx1"/>
                </a:solidFill>
                <a:latin typeface="+mn-lt"/>
                <a:ea typeface="+mn-ea"/>
                <a:cs typeface="+mn-cs"/>
              </a:defRPr>
            </a:lvl7pPr>
            <a:lvl8pPr marL="2133387" algn="l" defTabSz="609539" rtl="0" eaLnBrk="1" latinLnBrk="0" hangingPunct="1">
              <a:defRPr sz="1200" kern="1200">
                <a:solidFill>
                  <a:schemeClr val="tx1"/>
                </a:solidFill>
                <a:latin typeface="+mn-lt"/>
                <a:ea typeface="+mn-ea"/>
                <a:cs typeface="+mn-cs"/>
              </a:defRPr>
            </a:lvl8pPr>
            <a:lvl9pPr marL="2438156" algn="l" defTabSz="609539" rtl="0" eaLnBrk="1" latinLnBrk="0" hangingPunct="1">
              <a:defRPr sz="1200" kern="1200">
                <a:solidFill>
                  <a:schemeClr val="tx1"/>
                </a:solidFill>
                <a:latin typeface="+mn-lt"/>
                <a:ea typeface="+mn-ea"/>
                <a:cs typeface="+mn-cs"/>
              </a:defRPr>
            </a:lvl9pPr>
          </a:lstStyle>
          <a:p>
            <a:pPr marL="742950" lvl="1" indent="-285750">
              <a:buFont typeface="Arial"/>
              <a:buChar char="•"/>
            </a:pPr>
            <a:r>
              <a:rPr lang="en-IN" sz="1800">
                <a:solidFill>
                  <a:schemeClr val="bg1"/>
                </a:solidFill>
                <a:latin typeface="Calibri"/>
                <a:cs typeface="Calibri"/>
                <a:sym typeface="Canva Sans Bold"/>
              </a:rPr>
              <a:t>Requirement Analysis</a:t>
            </a:r>
            <a:endParaRPr lang="en-US" sz="1800">
              <a:solidFill>
                <a:schemeClr val="bg1"/>
              </a:solidFill>
              <a:latin typeface="Calibri"/>
              <a:cs typeface="Calibri"/>
            </a:endParaRPr>
          </a:p>
          <a:p>
            <a:pPr marL="742950" lvl="1" indent="-285750">
              <a:buFont typeface="Arial"/>
              <a:buChar char="•"/>
            </a:pPr>
            <a:r>
              <a:rPr lang="en-IN" sz="1800">
                <a:solidFill>
                  <a:schemeClr val="bg1"/>
                </a:solidFill>
                <a:latin typeface="Calibri"/>
                <a:cs typeface="Calibri"/>
                <a:sym typeface="Canva Sans Bold"/>
              </a:rPr>
              <a:t>System Design</a:t>
            </a:r>
            <a:endParaRPr lang="en-US" sz="1800">
              <a:solidFill>
                <a:schemeClr val="bg1"/>
              </a:solidFill>
              <a:latin typeface="Calibri"/>
              <a:cs typeface="Calibri"/>
            </a:endParaRPr>
          </a:p>
          <a:p>
            <a:pPr marL="742950" lvl="1" indent="-285750">
              <a:buFont typeface="Arial"/>
              <a:buChar char="•"/>
            </a:pPr>
            <a:r>
              <a:rPr lang="en-IN" sz="1800">
                <a:solidFill>
                  <a:schemeClr val="bg1"/>
                </a:solidFill>
                <a:latin typeface="Calibri"/>
                <a:cs typeface="Calibri"/>
                <a:sym typeface="Canva Sans Bold"/>
              </a:rPr>
              <a:t>Compliance Rules</a:t>
            </a:r>
            <a:endParaRPr lang="en-US" sz="1800">
              <a:solidFill>
                <a:schemeClr val="bg1"/>
              </a:solidFill>
              <a:latin typeface="Calibri"/>
              <a:cs typeface="Calibri"/>
            </a:endParaRPr>
          </a:p>
          <a:p>
            <a:pPr marL="742950" lvl="1" indent="-285750">
              <a:buFont typeface="Arial"/>
              <a:buChar char="•"/>
            </a:pPr>
            <a:r>
              <a:rPr lang="en-IN" sz="1800">
                <a:solidFill>
                  <a:schemeClr val="bg1"/>
                </a:solidFill>
                <a:latin typeface="Calibri"/>
                <a:cs typeface="Calibri"/>
                <a:sym typeface="Canva Sans Bold"/>
              </a:rPr>
              <a:t>Configuration of Devices</a:t>
            </a:r>
            <a:endParaRPr lang="en-US">
              <a:solidFill>
                <a:schemeClr val="bg1"/>
              </a:solidFill>
              <a:cs typeface="Calibri"/>
            </a:endParaRPr>
          </a:p>
        </p:txBody>
      </p:sp>
      <p:sp>
        <p:nvSpPr>
          <p:cNvPr id="25" name="TextBox 25"/>
          <p:cNvSpPr txBox="1"/>
          <p:nvPr/>
        </p:nvSpPr>
        <p:spPr>
          <a:xfrm>
            <a:off x="8417656" y="980821"/>
            <a:ext cx="2788908" cy="861774"/>
          </a:xfrm>
          <a:prstGeom prst="rect">
            <a:avLst/>
          </a:prstGeom>
        </p:spPr>
        <p:txBody>
          <a:bodyPr wrap="square" lIns="0" tIns="0" rIns="0" bIns="0" rtlCol="0" anchor="t">
            <a:spAutoFit/>
          </a:bodyPr>
          <a:lstStyle>
            <a:defPPr>
              <a:defRPr lang="en-US"/>
            </a:defPPr>
            <a:lvl1pPr marL="0" algn="l" defTabSz="609539" rtl="0" eaLnBrk="1" latinLnBrk="0" hangingPunct="1">
              <a:defRPr sz="1200" kern="1200">
                <a:solidFill>
                  <a:schemeClr val="tx1"/>
                </a:solidFill>
                <a:latin typeface="+mn-lt"/>
                <a:ea typeface="+mn-ea"/>
                <a:cs typeface="+mn-cs"/>
              </a:defRPr>
            </a:lvl1pPr>
            <a:lvl2pPr marL="304770" algn="l" defTabSz="609539" rtl="0" eaLnBrk="1" latinLnBrk="0" hangingPunct="1">
              <a:defRPr sz="1200" kern="1200">
                <a:solidFill>
                  <a:schemeClr val="tx1"/>
                </a:solidFill>
                <a:latin typeface="+mn-lt"/>
                <a:ea typeface="+mn-ea"/>
                <a:cs typeface="+mn-cs"/>
              </a:defRPr>
            </a:lvl2pPr>
            <a:lvl3pPr marL="609539" algn="l" defTabSz="609539" rtl="0" eaLnBrk="1" latinLnBrk="0" hangingPunct="1">
              <a:defRPr sz="1200" kern="1200">
                <a:solidFill>
                  <a:schemeClr val="tx1"/>
                </a:solidFill>
                <a:latin typeface="+mn-lt"/>
                <a:ea typeface="+mn-ea"/>
                <a:cs typeface="+mn-cs"/>
              </a:defRPr>
            </a:lvl3pPr>
            <a:lvl4pPr marL="914309" algn="l" defTabSz="609539" rtl="0" eaLnBrk="1" latinLnBrk="0" hangingPunct="1">
              <a:defRPr sz="1200" kern="1200">
                <a:solidFill>
                  <a:schemeClr val="tx1"/>
                </a:solidFill>
                <a:latin typeface="+mn-lt"/>
                <a:ea typeface="+mn-ea"/>
                <a:cs typeface="+mn-cs"/>
              </a:defRPr>
            </a:lvl4pPr>
            <a:lvl5pPr marL="1219078" algn="l" defTabSz="609539" rtl="0" eaLnBrk="1" latinLnBrk="0" hangingPunct="1">
              <a:defRPr sz="1200" kern="1200">
                <a:solidFill>
                  <a:schemeClr val="tx1"/>
                </a:solidFill>
                <a:latin typeface="+mn-lt"/>
                <a:ea typeface="+mn-ea"/>
                <a:cs typeface="+mn-cs"/>
              </a:defRPr>
            </a:lvl5pPr>
            <a:lvl6pPr marL="1523848" algn="l" defTabSz="609539" rtl="0" eaLnBrk="1" latinLnBrk="0" hangingPunct="1">
              <a:defRPr sz="1200" kern="1200">
                <a:solidFill>
                  <a:schemeClr val="tx1"/>
                </a:solidFill>
                <a:latin typeface="+mn-lt"/>
                <a:ea typeface="+mn-ea"/>
                <a:cs typeface="+mn-cs"/>
              </a:defRPr>
            </a:lvl6pPr>
            <a:lvl7pPr marL="1828617" algn="l" defTabSz="609539" rtl="0" eaLnBrk="1" latinLnBrk="0" hangingPunct="1">
              <a:defRPr sz="1200" kern="1200">
                <a:solidFill>
                  <a:schemeClr val="tx1"/>
                </a:solidFill>
                <a:latin typeface="+mn-lt"/>
                <a:ea typeface="+mn-ea"/>
                <a:cs typeface="+mn-cs"/>
              </a:defRPr>
            </a:lvl7pPr>
            <a:lvl8pPr marL="2133387" algn="l" defTabSz="609539" rtl="0" eaLnBrk="1" latinLnBrk="0" hangingPunct="1">
              <a:defRPr sz="1200" kern="1200">
                <a:solidFill>
                  <a:schemeClr val="tx1"/>
                </a:solidFill>
                <a:latin typeface="+mn-lt"/>
                <a:ea typeface="+mn-ea"/>
                <a:cs typeface="+mn-cs"/>
              </a:defRPr>
            </a:lvl8pPr>
            <a:lvl9pPr marL="2438156" algn="l" defTabSz="609539" rtl="0" eaLnBrk="1" latinLnBrk="0" hangingPunct="1">
              <a:defRPr sz="1200" kern="1200">
                <a:solidFill>
                  <a:schemeClr val="tx1"/>
                </a:solidFill>
                <a:latin typeface="+mn-lt"/>
                <a:ea typeface="+mn-ea"/>
                <a:cs typeface="+mn-cs"/>
              </a:defRPr>
            </a:lvl9pPr>
          </a:lstStyle>
          <a:p>
            <a:pPr marL="742950" lvl="1" indent="-285750">
              <a:buFont typeface="Arial,Sans-Serif"/>
              <a:buChar char="•"/>
            </a:pPr>
            <a:r>
              <a:rPr lang="en-IN" sz="1800">
                <a:solidFill>
                  <a:srgbClr val="000000"/>
                </a:solidFill>
                <a:latin typeface="Calibri"/>
                <a:cs typeface="Calibri"/>
                <a:sym typeface="Canva Sans Bold"/>
              </a:rPr>
              <a:t>Spring Boot</a:t>
            </a:r>
            <a:endParaRPr lang="en-US" sz="1800">
              <a:solidFill>
                <a:srgbClr val="000000"/>
              </a:solidFill>
              <a:latin typeface="Calibri"/>
              <a:cs typeface="Calibri"/>
              <a:sym typeface="Canva Sans Bold"/>
            </a:endParaRPr>
          </a:p>
          <a:p>
            <a:pPr marL="742950" lvl="1" indent="-285750">
              <a:buFont typeface="Arial,Sans-Serif"/>
              <a:buChar char="•"/>
            </a:pPr>
            <a:r>
              <a:rPr lang="en-IN" sz="1800">
                <a:solidFill>
                  <a:srgbClr val="000000"/>
                </a:solidFill>
                <a:latin typeface="Calibri"/>
                <a:cs typeface="Calibri"/>
                <a:sym typeface="Canva Sans Bold"/>
              </a:rPr>
              <a:t>MySQL Database</a:t>
            </a:r>
            <a:endParaRPr lang="en-US" sz="1800">
              <a:solidFill>
                <a:srgbClr val="000000"/>
              </a:solidFill>
              <a:latin typeface="Calibri"/>
              <a:cs typeface="Calibri"/>
            </a:endParaRPr>
          </a:p>
          <a:p>
            <a:pPr marL="742950" lvl="1" indent="-285750">
              <a:buFont typeface="Arial,Sans-Serif"/>
              <a:buChar char="•"/>
            </a:pPr>
            <a:r>
              <a:rPr lang="en-IN" sz="1800">
                <a:solidFill>
                  <a:srgbClr val="000000"/>
                </a:solidFill>
                <a:latin typeface="Calibri"/>
                <a:cs typeface="Calibri"/>
                <a:sym typeface="Canva Sans Bold"/>
              </a:rPr>
              <a:t>Hibernate ORM</a:t>
            </a:r>
            <a:endParaRPr lang="en-US" sz="1800"/>
          </a:p>
        </p:txBody>
      </p:sp>
      <p:sp>
        <p:nvSpPr>
          <p:cNvPr id="26" name="TextBox 26"/>
          <p:cNvSpPr txBox="1"/>
          <p:nvPr/>
        </p:nvSpPr>
        <p:spPr>
          <a:xfrm>
            <a:off x="8732616" y="2873270"/>
            <a:ext cx="2473948" cy="855875"/>
          </a:xfrm>
          <a:prstGeom prst="rect">
            <a:avLst/>
          </a:prstGeom>
        </p:spPr>
        <p:txBody>
          <a:bodyPr wrap="square" lIns="0" tIns="0" rIns="0" bIns="0" rtlCol="0" anchor="t">
            <a:spAutoFit/>
          </a:bodyPr>
          <a:lstStyle>
            <a:defPPr>
              <a:defRPr lang="en-US"/>
            </a:defPPr>
            <a:lvl1pPr marL="0" algn="l" defTabSz="609539" rtl="0" eaLnBrk="1" latinLnBrk="0" hangingPunct="1">
              <a:defRPr sz="1200" kern="1200">
                <a:solidFill>
                  <a:schemeClr val="tx1"/>
                </a:solidFill>
                <a:latin typeface="+mn-lt"/>
                <a:ea typeface="+mn-ea"/>
                <a:cs typeface="+mn-cs"/>
              </a:defRPr>
            </a:lvl1pPr>
            <a:lvl2pPr marL="304770" algn="l" defTabSz="609539" rtl="0" eaLnBrk="1" latinLnBrk="0" hangingPunct="1">
              <a:defRPr sz="1200" kern="1200">
                <a:solidFill>
                  <a:schemeClr val="tx1"/>
                </a:solidFill>
                <a:latin typeface="+mn-lt"/>
                <a:ea typeface="+mn-ea"/>
                <a:cs typeface="+mn-cs"/>
              </a:defRPr>
            </a:lvl2pPr>
            <a:lvl3pPr marL="609539" algn="l" defTabSz="609539" rtl="0" eaLnBrk="1" latinLnBrk="0" hangingPunct="1">
              <a:defRPr sz="1200" kern="1200">
                <a:solidFill>
                  <a:schemeClr val="tx1"/>
                </a:solidFill>
                <a:latin typeface="+mn-lt"/>
                <a:ea typeface="+mn-ea"/>
                <a:cs typeface="+mn-cs"/>
              </a:defRPr>
            </a:lvl3pPr>
            <a:lvl4pPr marL="914309" algn="l" defTabSz="609539" rtl="0" eaLnBrk="1" latinLnBrk="0" hangingPunct="1">
              <a:defRPr sz="1200" kern="1200">
                <a:solidFill>
                  <a:schemeClr val="tx1"/>
                </a:solidFill>
                <a:latin typeface="+mn-lt"/>
                <a:ea typeface="+mn-ea"/>
                <a:cs typeface="+mn-cs"/>
              </a:defRPr>
            </a:lvl4pPr>
            <a:lvl5pPr marL="1219078" algn="l" defTabSz="609539" rtl="0" eaLnBrk="1" latinLnBrk="0" hangingPunct="1">
              <a:defRPr sz="1200" kern="1200">
                <a:solidFill>
                  <a:schemeClr val="tx1"/>
                </a:solidFill>
                <a:latin typeface="+mn-lt"/>
                <a:ea typeface="+mn-ea"/>
                <a:cs typeface="+mn-cs"/>
              </a:defRPr>
            </a:lvl5pPr>
            <a:lvl6pPr marL="1523848" algn="l" defTabSz="609539" rtl="0" eaLnBrk="1" latinLnBrk="0" hangingPunct="1">
              <a:defRPr sz="1200" kern="1200">
                <a:solidFill>
                  <a:schemeClr val="tx1"/>
                </a:solidFill>
                <a:latin typeface="+mn-lt"/>
                <a:ea typeface="+mn-ea"/>
                <a:cs typeface="+mn-cs"/>
              </a:defRPr>
            </a:lvl6pPr>
            <a:lvl7pPr marL="1828617" algn="l" defTabSz="609539" rtl="0" eaLnBrk="1" latinLnBrk="0" hangingPunct="1">
              <a:defRPr sz="1200" kern="1200">
                <a:solidFill>
                  <a:schemeClr val="tx1"/>
                </a:solidFill>
                <a:latin typeface="+mn-lt"/>
                <a:ea typeface="+mn-ea"/>
                <a:cs typeface="+mn-cs"/>
              </a:defRPr>
            </a:lvl7pPr>
            <a:lvl8pPr marL="2133387" algn="l" defTabSz="609539" rtl="0" eaLnBrk="1" latinLnBrk="0" hangingPunct="1">
              <a:defRPr sz="1200" kern="1200">
                <a:solidFill>
                  <a:schemeClr val="tx1"/>
                </a:solidFill>
                <a:latin typeface="+mn-lt"/>
                <a:ea typeface="+mn-ea"/>
                <a:cs typeface="+mn-cs"/>
              </a:defRPr>
            </a:lvl8pPr>
            <a:lvl9pPr marL="2438156" algn="l" defTabSz="609539" rtl="0" eaLnBrk="1" latinLnBrk="0" hangingPunct="1">
              <a:defRPr sz="1200" kern="1200">
                <a:solidFill>
                  <a:schemeClr val="tx1"/>
                </a:solidFill>
                <a:latin typeface="+mn-lt"/>
                <a:ea typeface="+mn-ea"/>
                <a:cs typeface="+mn-cs"/>
              </a:defRPr>
            </a:lvl9pPr>
          </a:lstStyle>
          <a:p>
            <a:pPr marL="742950" lvl="1" indent="-285750">
              <a:buFont typeface="Arial,Sans-Serif"/>
              <a:buChar char="•"/>
            </a:pPr>
            <a:r>
              <a:rPr lang="en-IN" sz="1800">
                <a:solidFill>
                  <a:schemeClr val="bg1"/>
                </a:solidFill>
                <a:latin typeface="Calibri"/>
                <a:cs typeface="Calibri"/>
                <a:sym typeface="Canva Sans Bold"/>
              </a:rPr>
              <a:t>Compliance Reports</a:t>
            </a:r>
            <a:endParaRPr lang="en-US" sz="1800">
              <a:solidFill>
                <a:schemeClr val="bg1"/>
              </a:solidFill>
              <a:latin typeface="Calibri"/>
              <a:cs typeface="Calibri"/>
            </a:endParaRPr>
          </a:p>
          <a:p>
            <a:pPr marL="742950" lvl="1" indent="-285750">
              <a:buFont typeface="Arial,Sans-Serif"/>
              <a:buChar char="•"/>
            </a:pPr>
            <a:r>
              <a:rPr lang="en-IN" sz="1800">
                <a:solidFill>
                  <a:schemeClr val="bg1"/>
                </a:solidFill>
                <a:latin typeface="Calibri"/>
                <a:cs typeface="Calibri"/>
                <a:sym typeface="Canva Sans Bold"/>
              </a:rPr>
              <a:t>Jasper Reports</a:t>
            </a:r>
            <a:endParaRPr lang="en-US">
              <a:solidFill>
                <a:schemeClr val="bg1"/>
              </a:solidFill>
            </a:endParaRPr>
          </a:p>
        </p:txBody>
      </p:sp>
      <p:sp>
        <p:nvSpPr>
          <p:cNvPr id="29" name="TextBox 28">
            <a:extLst>
              <a:ext uri="{FF2B5EF4-FFF2-40B4-BE49-F238E27FC236}">
                <a16:creationId xmlns:a16="http://schemas.microsoft.com/office/drawing/2014/main" id="{879A56FB-D277-B0B8-9038-336CF34FDD0F}"/>
              </a:ext>
            </a:extLst>
          </p:cNvPr>
          <p:cNvSpPr txBox="1"/>
          <p:nvPr/>
        </p:nvSpPr>
        <p:spPr>
          <a:xfrm>
            <a:off x="294640" y="508000"/>
            <a:ext cx="347472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lvl="1" indent="-285750" rtl="0">
              <a:buFont typeface="Arial"/>
              <a:buChar char="•"/>
            </a:pPr>
            <a:r>
              <a:rPr lang="en-IN">
                <a:solidFill>
                  <a:schemeClr val="bg1"/>
                </a:solidFill>
                <a:latin typeface="Calibri"/>
                <a:cs typeface="Arial"/>
              </a:rPr>
              <a:t>Device Configuration Compliance Analysis</a:t>
            </a:r>
            <a:r>
              <a:rPr lang="en-US">
                <a:solidFill>
                  <a:schemeClr val="bg1"/>
                </a:solidFill>
                <a:latin typeface="Calibri"/>
                <a:cs typeface="Arial"/>
              </a:rPr>
              <a:t>​</a:t>
            </a:r>
            <a:endParaRPr lang="en-US"/>
          </a:p>
          <a:p>
            <a:pPr marL="742950" lvl="1" indent="-285750" rtl="0">
              <a:buFont typeface="Arial"/>
              <a:buChar char="•"/>
            </a:pPr>
            <a:endParaRPr lang="en-IN">
              <a:solidFill>
                <a:schemeClr val="bg1"/>
              </a:solidFill>
              <a:latin typeface="Calibri"/>
              <a:cs typeface="Arial"/>
            </a:endParaRPr>
          </a:p>
          <a:p>
            <a:pPr marL="742950" lvl="1" indent="-285750">
              <a:buFont typeface="Arial"/>
              <a:buChar char="•"/>
            </a:pPr>
            <a:r>
              <a:rPr lang="en-IN">
                <a:solidFill>
                  <a:schemeClr val="bg1"/>
                </a:solidFill>
                <a:latin typeface="Calibri"/>
                <a:cs typeface="Arial"/>
              </a:rPr>
              <a:t>Security and Operational Standards</a:t>
            </a:r>
            <a:endParaRPr lang="en-IN">
              <a:solidFill>
                <a:schemeClr val="bg1"/>
              </a:solidFill>
            </a:endParaRPr>
          </a:p>
        </p:txBody>
      </p:sp>
      <p:sp>
        <p:nvSpPr>
          <p:cNvPr id="30" name="TextBox 29">
            <a:extLst>
              <a:ext uri="{FF2B5EF4-FFF2-40B4-BE49-F238E27FC236}">
                <a16:creationId xmlns:a16="http://schemas.microsoft.com/office/drawing/2014/main" id="{F9225AA3-1E68-70B1-26F3-92528E7C0AED}"/>
              </a:ext>
            </a:extLst>
          </p:cNvPr>
          <p:cNvSpPr txBox="1"/>
          <p:nvPr/>
        </p:nvSpPr>
        <p:spPr>
          <a:xfrm>
            <a:off x="4593837" y="5367273"/>
            <a:ext cx="300432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lvl="1" indent="-285750" rtl="0">
              <a:buFont typeface="Arial"/>
              <a:buChar char="•"/>
            </a:pPr>
            <a:r>
              <a:rPr lang="en-IN" sz="1800" baseline="0" dirty="0">
                <a:latin typeface="Calibri"/>
                <a:ea typeface="Arial"/>
                <a:cs typeface="Arial"/>
              </a:rPr>
              <a:t>Unit Testing</a:t>
            </a:r>
            <a:r>
              <a:rPr lang="en-US" sz="1800" dirty="0">
                <a:latin typeface="Calibri"/>
                <a:ea typeface="Arial"/>
                <a:cs typeface="Arial"/>
              </a:rPr>
              <a:t>​</a:t>
            </a:r>
          </a:p>
          <a:p>
            <a:pPr marL="742950" lvl="1" indent="-285750">
              <a:buFont typeface="Arial"/>
              <a:buChar char="•"/>
            </a:pPr>
            <a:endParaRPr lang="en-US" dirty="0">
              <a:latin typeface="Calibri"/>
              <a:ea typeface="Arial"/>
              <a:cs typeface="Arial"/>
            </a:endParaRPr>
          </a:p>
        </p:txBody>
      </p:sp>
      <p:sp>
        <p:nvSpPr>
          <p:cNvPr id="8" name="object 5">
            <a:extLst>
              <a:ext uri="{FF2B5EF4-FFF2-40B4-BE49-F238E27FC236}">
                <a16:creationId xmlns:a16="http://schemas.microsoft.com/office/drawing/2014/main" id="{70F7F6FA-512A-B0E7-021C-E71D8EFE9D81}"/>
              </a:ext>
            </a:extLst>
          </p:cNvPr>
          <p:cNvSpPr txBox="1"/>
          <p:nvPr/>
        </p:nvSpPr>
        <p:spPr>
          <a:xfrm>
            <a:off x="11125200" y="6424295"/>
            <a:ext cx="1066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21</a:t>
            </a:r>
            <a:endParaRPr sz="1200" dirty="0">
              <a:latin typeface="Trebuchet MS"/>
              <a:cs typeface="Trebuchet MS"/>
            </a:endParaRPr>
          </a:p>
        </p:txBody>
      </p:sp>
    </p:spTree>
    <p:extLst>
      <p:ext uri="{BB962C8B-B14F-4D97-AF65-F5344CB8AC3E}">
        <p14:creationId xmlns:p14="http://schemas.microsoft.com/office/powerpoint/2010/main" val="944244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333438"/>
            <a:ext cx="2604453" cy="570028"/>
          </a:xfrm>
          <a:prstGeom prst="rect">
            <a:avLst/>
          </a:prstGeom>
        </p:spPr>
        <p:txBody>
          <a:bodyPr vert="horz" wrap="square" lIns="0" tIns="15875" rIns="0" bIns="0" rtlCol="0" anchor="t">
            <a:spAutoFit/>
          </a:bodyPr>
          <a:lstStyle/>
          <a:p>
            <a:pPr marL="12700">
              <a:lnSpc>
                <a:spcPct val="100000"/>
              </a:lnSpc>
              <a:spcBef>
                <a:spcPts val="125"/>
              </a:spcBef>
            </a:pPr>
            <a:r>
              <a:rPr lang="en-IN" sz="3600" b="1" u="sng">
                <a:solidFill>
                  <a:schemeClr val="tx1"/>
                </a:solidFill>
              </a:rPr>
              <a:t>Conclusion</a:t>
            </a:r>
            <a:endParaRPr lang="en-IN" sz="3600" b="1" u="sng">
              <a:solidFill>
                <a:schemeClr val="tx1"/>
              </a:solidFill>
              <a:latin typeface="Calibri"/>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6" name="TextBox 5">
            <a:extLst>
              <a:ext uri="{FF2B5EF4-FFF2-40B4-BE49-F238E27FC236}">
                <a16:creationId xmlns:a16="http://schemas.microsoft.com/office/drawing/2014/main" id="{47917882-C197-6147-F4C6-91A9DB64E9DB}"/>
              </a:ext>
            </a:extLst>
          </p:cNvPr>
          <p:cNvSpPr txBox="1"/>
          <p:nvPr/>
        </p:nvSpPr>
        <p:spPr>
          <a:xfrm>
            <a:off x="428624" y="1306069"/>
            <a:ext cx="11229975" cy="2805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lnSpc>
                <a:spcPct val="150000"/>
              </a:lnSpc>
            </a:pPr>
            <a:r>
              <a:rPr lang="en-US" sz="2000" dirty="0"/>
              <a:t>We have effectively developed the Compliance and Reporting Microservice, which will be responsible for analyzing device configurations against predefined compliance rules and generating detailed compliance reports. The development process included  integrating of  the microservice with the User Interface Microservice, implementing alerting mechanisms, and conducting thorough testing. This approach will ensure the delivery of a reliable and efficient solution for compliance and reporting.</a:t>
            </a:r>
          </a:p>
        </p:txBody>
      </p:sp>
      <p:sp>
        <p:nvSpPr>
          <p:cNvPr id="7" name="object 5">
            <a:extLst>
              <a:ext uri="{FF2B5EF4-FFF2-40B4-BE49-F238E27FC236}">
                <a16:creationId xmlns:a16="http://schemas.microsoft.com/office/drawing/2014/main" id="{41035306-96C2-4381-4181-51CEBB4533C0}"/>
              </a:ext>
            </a:extLst>
          </p:cNvPr>
          <p:cNvSpPr txBox="1"/>
          <p:nvPr/>
        </p:nvSpPr>
        <p:spPr>
          <a:xfrm>
            <a:off x="11125200" y="6447152"/>
            <a:ext cx="1066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22</a:t>
            </a:r>
            <a:endParaRPr sz="1200" dirty="0">
              <a:latin typeface="Trebuchet MS"/>
              <a:cs typeface="Trebuchet MS"/>
            </a:endParaRPr>
          </a:p>
        </p:txBody>
      </p:sp>
    </p:spTree>
    <p:extLst>
      <p:ext uri="{BB962C8B-B14F-4D97-AF65-F5344CB8AC3E}">
        <p14:creationId xmlns:p14="http://schemas.microsoft.com/office/powerpoint/2010/main" val="16246504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8456930" y="6488746"/>
            <a:ext cx="3630295" cy="231474"/>
          </a:xfrm>
          <a:prstGeom prst="rect">
            <a:avLst/>
          </a:prstGeom>
        </p:spPr>
        <p:txBody>
          <a:bodyPr vert="horz" wrap="square" lIns="0" tIns="15875" rIns="0" bIns="0" rtlCol="0">
            <a:spAutoFit/>
          </a:bodyPr>
          <a:lstStyle/>
          <a:p>
            <a:pPr marL="12700">
              <a:lnSpc>
                <a:spcPct val="100000"/>
              </a:lnSpc>
              <a:spcBef>
                <a:spcPts val="125"/>
              </a:spcBef>
            </a:pPr>
            <a:r>
              <a:rPr sz="1400" spc="95" dirty="0">
                <a:latin typeface="Calibri"/>
                <a:cs typeface="Calibri"/>
              </a:rPr>
              <a:t>2024</a:t>
            </a:r>
            <a:r>
              <a:rPr sz="1400" spc="280" dirty="0">
                <a:latin typeface="Calibri"/>
                <a:cs typeface="Calibri"/>
              </a:rPr>
              <a:t> </a:t>
            </a:r>
            <a:r>
              <a:rPr sz="1400" dirty="0">
                <a:latin typeface="Calibri"/>
                <a:cs typeface="Calibri"/>
              </a:rPr>
              <a:t>-</a:t>
            </a:r>
            <a:r>
              <a:rPr sz="1400" spc="270" dirty="0">
                <a:latin typeface="Calibri"/>
                <a:cs typeface="Calibri"/>
              </a:rPr>
              <a:t> </a:t>
            </a:r>
            <a:r>
              <a:rPr sz="1400" spc="100" dirty="0">
                <a:latin typeface="Calibri"/>
                <a:cs typeface="Calibri"/>
              </a:rPr>
              <a:t>RPS</a:t>
            </a:r>
            <a:r>
              <a:rPr sz="1400" spc="220" dirty="0">
                <a:latin typeface="Calibri"/>
                <a:cs typeface="Calibri"/>
              </a:rPr>
              <a:t> </a:t>
            </a:r>
            <a:r>
              <a:rPr sz="1400" spc="110" dirty="0">
                <a:latin typeface="Calibri"/>
                <a:cs typeface="Calibri"/>
              </a:rPr>
              <a:t>Consult</a:t>
            </a:r>
            <a:r>
              <a:rPr sz="1400" spc="65" dirty="0">
                <a:latin typeface="Calibri"/>
                <a:cs typeface="Calibri"/>
              </a:rPr>
              <a:t>ing</a:t>
            </a:r>
            <a:r>
              <a:rPr sz="1400" spc="285" dirty="0">
                <a:latin typeface="Calibri"/>
                <a:cs typeface="Calibri"/>
              </a:rPr>
              <a:t> </a:t>
            </a:r>
            <a:r>
              <a:rPr sz="1400" spc="85" dirty="0">
                <a:latin typeface="Calibri"/>
                <a:cs typeface="Calibri"/>
              </a:rPr>
              <a:t>all</a:t>
            </a:r>
            <a:r>
              <a:rPr sz="1400" spc="254" dirty="0">
                <a:latin typeface="Calibri"/>
                <a:cs typeface="Calibri"/>
              </a:rPr>
              <a:t> </a:t>
            </a:r>
            <a:r>
              <a:rPr sz="1400" dirty="0">
                <a:latin typeface="Calibri"/>
                <a:cs typeface="Calibri"/>
              </a:rPr>
              <a:t>r</a:t>
            </a:r>
            <a:r>
              <a:rPr sz="1400" spc="95" dirty="0">
                <a:latin typeface="Calibri"/>
                <a:cs typeface="Calibri"/>
              </a:rPr>
              <a:t>ights</a:t>
            </a:r>
            <a:r>
              <a:rPr sz="1400" spc="320" dirty="0">
                <a:latin typeface="Calibri"/>
                <a:cs typeface="Calibri"/>
              </a:rPr>
              <a:t> </a:t>
            </a:r>
            <a:r>
              <a:rPr sz="1400" spc="100" dirty="0">
                <a:latin typeface="Calibri"/>
                <a:cs typeface="Calibri"/>
              </a:rPr>
              <a:t>reserved</a:t>
            </a:r>
            <a:endParaRPr sz="1400" dirty="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457200" y="2921168"/>
            <a:ext cx="10896600" cy="584775"/>
          </a:xfrm>
          <a:prstGeom prst="rect">
            <a:avLst/>
          </a:prstGeom>
          <a:noFill/>
        </p:spPr>
        <p:txBody>
          <a:bodyPr wrap="square" lIns="91440" tIns="45720" rIns="91440" bIns="45720" anchor="t">
            <a:spAutoFit/>
          </a:bodyPr>
          <a:lstStyle/>
          <a:p>
            <a:r>
              <a:rPr lang="en-US" sz="3200" b="1"/>
              <a:t>                                    </a:t>
            </a:r>
            <a:endParaRPr lang="en-US" sz="6000" b="1">
              <a:solidFill>
                <a:srgbClr val="000000"/>
              </a:solidFill>
            </a:endParaRPr>
          </a:p>
        </p:txBody>
      </p:sp>
      <p:pic>
        <p:nvPicPr>
          <p:cNvPr id="6" name="Picture 5">
            <a:extLst>
              <a:ext uri="{FF2B5EF4-FFF2-40B4-BE49-F238E27FC236}">
                <a16:creationId xmlns:a16="http://schemas.microsoft.com/office/drawing/2014/main" id="{738854B9-D664-812C-7C49-EF73B61DEA2E}"/>
              </a:ext>
            </a:extLst>
          </p:cNvPr>
          <p:cNvPicPr>
            <a:picLocks noChangeAspect="1"/>
          </p:cNvPicPr>
          <p:nvPr/>
        </p:nvPicPr>
        <p:blipFill>
          <a:blip r:embed="rId3"/>
          <a:stretch>
            <a:fillRect/>
          </a:stretch>
        </p:blipFill>
        <p:spPr>
          <a:xfrm>
            <a:off x="1352550" y="871537"/>
            <a:ext cx="9486900" cy="5114925"/>
          </a:xfrm>
          <a:prstGeom prst="rect">
            <a:avLst/>
          </a:prstGeom>
        </p:spPr>
      </p:pic>
    </p:spTree>
    <p:extLst>
      <p:ext uri="{BB962C8B-B14F-4D97-AF65-F5344CB8AC3E}">
        <p14:creationId xmlns:p14="http://schemas.microsoft.com/office/powerpoint/2010/main" val="367991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455358"/>
            <a:ext cx="5378133" cy="508473"/>
          </a:xfrm>
          <a:prstGeom prst="rect">
            <a:avLst/>
          </a:prstGeom>
        </p:spPr>
        <p:txBody>
          <a:bodyPr vert="horz" wrap="square" lIns="0" tIns="15875" rIns="0" bIns="0" rtlCol="0">
            <a:spAutoFit/>
          </a:bodyPr>
          <a:lstStyle/>
          <a:p>
            <a:pPr marL="12700">
              <a:lnSpc>
                <a:spcPct val="100000"/>
              </a:lnSpc>
              <a:spcBef>
                <a:spcPts val="125"/>
              </a:spcBef>
            </a:pPr>
            <a:r>
              <a:rPr lang="en-IN" sz="3200" b="1" u="sng" dirty="0">
                <a:solidFill>
                  <a:schemeClr val="tx1"/>
                </a:solidFill>
              </a:rPr>
              <a:t>Background and Justification</a:t>
            </a:r>
            <a:endParaRPr lang="en-IN" sz="3200" b="1" u="sng" dirty="0">
              <a:solidFill>
                <a:schemeClr val="tx1"/>
              </a:solidFill>
              <a:latin typeface="Calibri"/>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8" name="TextBox 7">
            <a:extLst>
              <a:ext uri="{FF2B5EF4-FFF2-40B4-BE49-F238E27FC236}">
                <a16:creationId xmlns:a16="http://schemas.microsoft.com/office/drawing/2014/main" id="{8760297C-0197-B2F6-1F37-5A5CC0994D64}"/>
              </a:ext>
            </a:extLst>
          </p:cNvPr>
          <p:cNvSpPr txBox="1"/>
          <p:nvPr/>
        </p:nvSpPr>
        <p:spPr>
          <a:xfrm>
            <a:off x="575627" y="1264920"/>
            <a:ext cx="10742613" cy="5632311"/>
          </a:xfrm>
          <a:prstGeom prst="rect">
            <a:avLst/>
          </a:prstGeom>
          <a:noFill/>
        </p:spPr>
        <p:txBody>
          <a:bodyPr wrap="square" rtlCol="0">
            <a:spAutoFit/>
          </a:bodyPr>
          <a:lstStyle/>
          <a:p>
            <a:pPr marL="285750" indent="-285750">
              <a:buFont typeface="Arial" panose="020B0604020202020204" pitchFamily="34" charset="0"/>
              <a:buChar char="•"/>
            </a:pPr>
            <a:r>
              <a:rPr lang="en-US" dirty="0"/>
              <a:t>In today's digital landscape, organizations rely heavily on various devices to maintain their operations.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Ensuring these devices comply with security and operational standards is crucial for protecting sensitive data, maintaining system integrity, and meeting regulatory requirements.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Non-compliant configurations can lead to security vulnerabilities, operational inefficiencies, and legal repercussions.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Device Configuration Compliance Analysis project addresses these challenges by providing a systematic approach to evaluate and enforce compliance, thereby enhancing overall organizational security and efficiency.</a:t>
            </a:r>
          </a:p>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IN" dirty="0"/>
          </a:p>
        </p:txBody>
      </p:sp>
      <p:sp>
        <p:nvSpPr>
          <p:cNvPr id="6" name="object 5">
            <a:extLst>
              <a:ext uri="{FF2B5EF4-FFF2-40B4-BE49-F238E27FC236}">
                <a16:creationId xmlns:a16="http://schemas.microsoft.com/office/drawing/2014/main" id="{37ACE5AC-62EB-0870-D8BB-7324DD0DE725}"/>
              </a:ext>
            </a:extLst>
          </p:cNvPr>
          <p:cNvSpPr txBox="1"/>
          <p:nvPr/>
        </p:nvSpPr>
        <p:spPr>
          <a:xfrm>
            <a:off x="11125199" y="6439531"/>
            <a:ext cx="1066801"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2</a:t>
            </a:r>
            <a:endParaRPr sz="1200" dirty="0">
              <a:latin typeface="Trebuchet MS"/>
              <a:cs typeface="Trebuchet MS"/>
            </a:endParaRPr>
          </a:p>
        </p:txBody>
      </p:sp>
    </p:spTree>
    <p:extLst>
      <p:ext uri="{BB962C8B-B14F-4D97-AF65-F5344CB8AC3E}">
        <p14:creationId xmlns:p14="http://schemas.microsoft.com/office/powerpoint/2010/main" val="2207546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171129"/>
            <a:ext cx="7206933" cy="508473"/>
          </a:xfrm>
          <a:prstGeom prst="rect">
            <a:avLst/>
          </a:prstGeom>
        </p:spPr>
        <p:txBody>
          <a:bodyPr vert="horz" wrap="square" lIns="0" tIns="15875" rIns="0" bIns="0" rtlCol="0">
            <a:spAutoFit/>
          </a:bodyPr>
          <a:lstStyle/>
          <a:p>
            <a:pPr marL="12700">
              <a:lnSpc>
                <a:spcPct val="100000"/>
              </a:lnSpc>
              <a:spcBef>
                <a:spcPts val="125"/>
              </a:spcBef>
            </a:pPr>
            <a:r>
              <a:rPr lang="en-IN" sz="3200" b="1" i="0" u="sng" dirty="0">
                <a:solidFill>
                  <a:srgbClr val="202124"/>
                </a:solidFill>
                <a:effectLst/>
                <a:highlight>
                  <a:srgbClr val="FFFFFF"/>
                </a:highlight>
                <a:latin typeface="+mj-lt"/>
              </a:rPr>
              <a:t>Project Setup Development Environment</a:t>
            </a:r>
            <a:endParaRPr lang="en-IN" sz="3200" b="1" u="sng" dirty="0">
              <a:solidFill>
                <a:schemeClr val="tx1"/>
              </a:solidFill>
              <a:latin typeface="+mj-lt"/>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551180" y="653333"/>
            <a:ext cx="10916920" cy="5786199"/>
          </a:xfrm>
          <a:prstGeom prst="rect">
            <a:avLst/>
          </a:prstGeom>
          <a:noFill/>
        </p:spPr>
        <p:txBody>
          <a:bodyPr wrap="square" lIns="91440" tIns="45720" rIns="91440" bIns="45720" anchor="t">
            <a:spAutoFit/>
          </a:bodyPr>
          <a:lstStyle/>
          <a:p>
            <a:r>
              <a:rPr lang="en-US" sz="2800" b="1" dirty="0">
                <a:solidFill>
                  <a:schemeClr val="tx2"/>
                </a:solidFill>
              </a:rPr>
              <a:t>Development Tools</a:t>
            </a:r>
            <a:r>
              <a:rPr lang="en-US" sz="2800" b="1" dirty="0"/>
              <a:t>:</a:t>
            </a:r>
            <a:endParaRPr lang="en-US" sz="2800" b="1" dirty="0">
              <a:solidFill>
                <a:srgbClr val="000000"/>
              </a:solidFill>
            </a:endParaRPr>
          </a:p>
          <a:p>
            <a:endParaRPr lang="en-US" b="1" dirty="0"/>
          </a:p>
          <a:p>
            <a:r>
              <a:rPr lang="en-US" b="1" dirty="0"/>
              <a:t>Java Development Kit (JDK) 17:</a:t>
            </a:r>
            <a:endParaRPr lang="en-US" dirty="0"/>
          </a:p>
          <a:p>
            <a:pPr marL="742950" lvl="1" indent="-285750">
              <a:buFont typeface="Arial" panose="020B0604020202020204" pitchFamily="34" charset="0"/>
              <a:buChar char="•"/>
            </a:pPr>
            <a:r>
              <a:rPr lang="en-US" dirty="0"/>
              <a:t>Provides the necessary tools for Java development.</a:t>
            </a:r>
          </a:p>
          <a:p>
            <a:pPr marL="742950" lvl="1" indent="-285750">
              <a:buFont typeface="Arial" panose="020B0604020202020204" pitchFamily="34" charset="0"/>
              <a:buChar char="•"/>
            </a:pPr>
            <a:endParaRPr lang="en-US" dirty="0"/>
          </a:p>
          <a:p>
            <a:r>
              <a:rPr lang="en-US" b="1" dirty="0"/>
              <a:t>Spring Tool Suite (STS):</a:t>
            </a:r>
            <a:endParaRPr lang="en-US" dirty="0"/>
          </a:p>
          <a:p>
            <a:endParaRPr lang="en-US" b="1" dirty="0"/>
          </a:p>
          <a:p>
            <a:pPr marL="742950" lvl="1" indent="-285750">
              <a:buFont typeface="Arial" panose="020B0604020202020204" pitchFamily="34" charset="0"/>
              <a:buChar char="•"/>
            </a:pPr>
            <a:r>
              <a:rPr lang="en-US" dirty="0"/>
              <a:t>IDE tailored for Spring development.</a:t>
            </a:r>
          </a:p>
          <a:p>
            <a:pPr marL="742950" lvl="1" indent="-285750">
              <a:buFont typeface="Arial" panose="020B0604020202020204" pitchFamily="34" charset="0"/>
              <a:buChar char="•"/>
            </a:pPr>
            <a:r>
              <a:rPr lang="en-US" dirty="0"/>
              <a:t>Provides built-in support for Spring projects, easing development and debugging.</a:t>
            </a:r>
          </a:p>
          <a:p>
            <a:pPr marL="742950" lvl="1" indent="-285750">
              <a:buFont typeface="Arial" panose="020B0604020202020204" pitchFamily="34" charset="0"/>
              <a:buChar char="•"/>
            </a:pPr>
            <a:endParaRPr lang="en-US" dirty="0"/>
          </a:p>
          <a:p>
            <a:r>
              <a:rPr lang="en-US" b="1" dirty="0"/>
              <a:t>Maven:</a:t>
            </a:r>
            <a:endParaRPr lang="en-US" dirty="0"/>
          </a:p>
          <a:p>
            <a:pPr marL="742950" lvl="1" indent="-285750">
              <a:buFont typeface="Arial" panose="020B0604020202020204" pitchFamily="34" charset="0"/>
              <a:buChar char="•"/>
            </a:pPr>
            <a:r>
              <a:rPr lang="en-US" dirty="0"/>
              <a:t>Dependency management and project build tool.</a:t>
            </a:r>
          </a:p>
          <a:p>
            <a:endParaRPr lang="en-US" b="1" dirty="0"/>
          </a:p>
          <a:p>
            <a:r>
              <a:rPr lang="en-US" b="1" dirty="0"/>
              <a:t>Git:</a:t>
            </a:r>
            <a:endParaRPr lang="en-US" dirty="0"/>
          </a:p>
          <a:p>
            <a:pPr marL="742950" lvl="1" indent="-285750">
              <a:buFont typeface="Arial" panose="020B0604020202020204" pitchFamily="34" charset="0"/>
              <a:buChar char="•"/>
            </a:pPr>
            <a:r>
              <a:rPr lang="en-US" dirty="0"/>
              <a:t>Version control system for source code management.</a:t>
            </a:r>
          </a:p>
          <a:p>
            <a:pPr marL="742950" lvl="1" indent="-285750">
              <a:buFont typeface="Arial" panose="020B0604020202020204" pitchFamily="34" charset="0"/>
              <a:buChar char="•"/>
            </a:pPr>
            <a:endParaRPr lang="en-US" dirty="0"/>
          </a:p>
          <a:p>
            <a:r>
              <a:rPr lang="en-US" b="1" dirty="0"/>
              <a:t>MySQL:</a:t>
            </a:r>
            <a:endParaRPr lang="en-US" dirty="0"/>
          </a:p>
          <a:p>
            <a:pPr marL="742950" lvl="1" indent="-285750">
              <a:buFont typeface="Arial" panose="020B0604020202020204" pitchFamily="34" charset="0"/>
              <a:buChar char="•"/>
            </a:pPr>
            <a:r>
              <a:rPr lang="en-US" dirty="0"/>
              <a:t>Open-source relational database management system.</a:t>
            </a:r>
          </a:p>
          <a:p>
            <a:pPr marL="742950" lvl="1" indent="-285750">
              <a:buFont typeface="Arial" panose="020B0604020202020204" pitchFamily="34" charset="0"/>
              <a:buChar char="•"/>
            </a:pPr>
            <a:r>
              <a:rPr lang="en-US" dirty="0"/>
              <a:t>Used for persistent storage of configuration data.</a:t>
            </a:r>
          </a:p>
          <a:p>
            <a:pPr marL="742950" lvl="1" indent="-285750">
              <a:buFont typeface="Arial" panose="020B0604020202020204" pitchFamily="34" charset="0"/>
              <a:buChar char="•"/>
            </a:pPr>
            <a:r>
              <a:rPr lang="en-US" dirty="0"/>
              <a:t>Supports high availability, scalability, and robust data security.</a:t>
            </a:r>
          </a:p>
        </p:txBody>
      </p:sp>
      <p:sp>
        <p:nvSpPr>
          <p:cNvPr id="8" name="object 5">
            <a:extLst>
              <a:ext uri="{FF2B5EF4-FFF2-40B4-BE49-F238E27FC236}">
                <a16:creationId xmlns:a16="http://schemas.microsoft.com/office/drawing/2014/main" id="{9A8F0879-A7F7-EB73-1381-1F7567D15331}"/>
              </a:ext>
            </a:extLst>
          </p:cNvPr>
          <p:cNvSpPr txBox="1"/>
          <p:nvPr/>
        </p:nvSpPr>
        <p:spPr>
          <a:xfrm>
            <a:off x="11125199" y="6439531"/>
            <a:ext cx="1066801"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3</a:t>
            </a:r>
            <a:endParaRPr sz="1200" dirty="0">
              <a:latin typeface="Trebuchet MS"/>
              <a:cs typeface="Trebuchet MS"/>
            </a:endParaRPr>
          </a:p>
        </p:txBody>
      </p:sp>
    </p:spTree>
    <p:extLst>
      <p:ext uri="{BB962C8B-B14F-4D97-AF65-F5344CB8AC3E}">
        <p14:creationId xmlns:p14="http://schemas.microsoft.com/office/powerpoint/2010/main" val="4228564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321532"/>
            <a:ext cx="7816533" cy="508473"/>
          </a:xfrm>
          <a:prstGeom prst="rect">
            <a:avLst/>
          </a:prstGeom>
        </p:spPr>
        <p:txBody>
          <a:bodyPr vert="horz" wrap="square" lIns="0" tIns="15875" rIns="0" bIns="0" rtlCol="0">
            <a:spAutoFit/>
          </a:bodyPr>
          <a:lstStyle/>
          <a:p>
            <a:pPr marL="12700">
              <a:lnSpc>
                <a:spcPct val="100000"/>
              </a:lnSpc>
              <a:spcBef>
                <a:spcPts val="125"/>
              </a:spcBef>
            </a:pPr>
            <a:r>
              <a:rPr lang="en-US" sz="3200" b="1" u="sng" dirty="0">
                <a:solidFill>
                  <a:schemeClr val="tx1"/>
                </a:solidFill>
              </a:rPr>
              <a:t>Methodology : Procedures and Tools</a:t>
            </a:r>
            <a:endParaRPr lang="en-IN" sz="3200" b="1" u="sng" dirty="0">
              <a:solidFill>
                <a:schemeClr val="tx1"/>
              </a:solidFill>
              <a:latin typeface="Calibri"/>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5" name="object 5"/>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4</a:t>
            </a:r>
            <a:endParaRPr sz="1200" dirty="0">
              <a:latin typeface="Trebuchet MS"/>
              <a:cs typeface="Trebuchet MS"/>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428625" y="1166842"/>
            <a:ext cx="10886440" cy="4524315"/>
          </a:xfrm>
          <a:prstGeom prst="rect">
            <a:avLst/>
          </a:prstGeom>
          <a:noFill/>
        </p:spPr>
        <p:txBody>
          <a:bodyPr wrap="square" lIns="91440" tIns="45720" rIns="91440" bIns="45720" anchor="t">
            <a:spAutoFit/>
          </a:bodyPr>
          <a:lstStyle/>
          <a:p>
            <a:r>
              <a:rPr lang="en-US" b="1" dirty="0"/>
              <a:t>Requirement Analysis:</a:t>
            </a:r>
            <a:endParaRPr lang="en-US" dirty="0"/>
          </a:p>
          <a:p>
            <a:endParaRPr lang="en-US" b="1" dirty="0"/>
          </a:p>
          <a:p>
            <a:pPr marL="742950" lvl="1" indent="-285750">
              <a:buFont typeface="Arial" panose="020B0604020202020204" pitchFamily="34" charset="0"/>
              <a:buChar char="•"/>
            </a:pPr>
            <a:r>
              <a:rPr lang="en-US" dirty="0"/>
              <a:t>Identify key compliance rules and standards relevant to the organization.</a:t>
            </a:r>
          </a:p>
          <a:p>
            <a:pPr marL="742950" lvl="1" indent="-285750">
              <a:buFont typeface="Arial" panose="020B0604020202020204" pitchFamily="34" charset="0"/>
              <a:buChar char="•"/>
            </a:pPr>
            <a:r>
              <a:rPr lang="en-US" dirty="0"/>
              <a:t>Gather device configuration data and define compliance metrics.</a:t>
            </a:r>
          </a:p>
          <a:p>
            <a:pPr marL="742950" lvl="1" indent="-285750">
              <a:buFont typeface="Arial" panose="020B0604020202020204" pitchFamily="34" charset="0"/>
              <a:buChar char="•"/>
            </a:pPr>
            <a:endParaRPr lang="en-US" dirty="0"/>
          </a:p>
          <a:p>
            <a:r>
              <a:rPr lang="en-US" b="1" dirty="0"/>
              <a:t>System Design:</a:t>
            </a:r>
            <a:endParaRPr lang="en-US" dirty="0"/>
          </a:p>
          <a:p>
            <a:endParaRPr lang="en-US" b="1" dirty="0"/>
          </a:p>
          <a:p>
            <a:pPr marL="742950" lvl="1" indent="-285750">
              <a:buFont typeface="Arial" panose="020B0604020202020204" pitchFamily="34" charset="0"/>
              <a:buChar char="•"/>
            </a:pPr>
            <a:r>
              <a:rPr lang="en-US" dirty="0"/>
              <a:t>Develop a scalable architecture using Spring Boot for backend processing.</a:t>
            </a:r>
          </a:p>
          <a:p>
            <a:pPr marL="742950" lvl="1" indent="-285750">
              <a:buFont typeface="Arial" panose="020B0604020202020204" pitchFamily="34" charset="0"/>
              <a:buChar char="•"/>
            </a:pPr>
            <a:r>
              <a:rPr lang="en-US" dirty="0"/>
              <a:t>Design a MySQL database schema to store device configurations and compliance rules.</a:t>
            </a:r>
          </a:p>
          <a:p>
            <a:pPr marL="742950" lvl="1" indent="-285750">
              <a:buFont typeface="Arial" panose="020B0604020202020204" pitchFamily="34" charset="0"/>
              <a:buChar char="•"/>
            </a:pPr>
            <a:endParaRPr lang="en-US" dirty="0"/>
          </a:p>
          <a:p>
            <a:r>
              <a:rPr lang="en-US" b="1" dirty="0"/>
              <a:t>Data Collection and Storage:</a:t>
            </a:r>
            <a:endParaRPr lang="en-US" dirty="0"/>
          </a:p>
          <a:p>
            <a:endParaRPr lang="en-US" b="1" dirty="0"/>
          </a:p>
          <a:p>
            <a:pPr marL="742950" lvl="1" indent="-285750">
              <a:buFont typeface="Arial" panose="020B0604020202020204" pitchFamily="34" charset="0"/>
              <a:buChar char="•"/>
            </a:pPr>
            <a:r>
              <a:rPr lang="en-US" dirty="0"/>
              <a:t>Implement data collection methods to gather device configurations.</a:t>
            </a:r>
          </a:p>
          <a:p>
            <a:pPr marL="742950" lvl="1" indent="-285750">
              <a:buFont typeface="Arial" panose="020B0604020202020204" pitchFamily="34" charset="0"/>
              <a:buChar char="•"/>
            </a:pPr>
            <a:r>
              <a:rPr lang="en-US" dirty="0"/>
              <a:t>Store collected data in the MySQL database for analysis.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358958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402982"/>
            <a:ext cx="7206933" cy="508473"/>
          </a:xfrm>
          <a:prstGeom prst="rect">
            <a:avLst/>
          </a:prstGeom>
        </p:spPr>
        <p:txBody>
          <a:bodyPr vert="horz" wrap="square" lIns="0" tIns="15875" rIns="0" bIns="0" rtlCol="0">
            <a:spAutoFit/>
          </a:bodyPr>
          <a:lstStyle/>
          <a:p>
            <a:pPr marL="12700">
              <a:lnSpc>
                <a:spcPct val="100000"/>
              </a:lnSpc>
              <a:spcBef>
                <a:spcPts val="125"/>
              </a:spcBef>
            </a:pPr>
            <a:r>
              <a:rPr lang="en-US" sz="3200" b="1" u="sng" dirty="0">
                <a:solidFill>
                  <a:schemeClr val="tx1"/>
                </a:solidFill>
              </a:rPr>
              <a:t>Methodology: Procedures and Tools</a:t>
            </a:r>
            <a:endParaRPr lang="en-IN" sz="3200" u="sng" dirty="0">
              <a:solidFill>
                <a:schemeClr val="tx1"/>
              </a:solidFill>
              <a:latin typeface="Calibri"/>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428625" y="1219200"/>
            <a:ext cx="10703560" cy="3970318"/>
          </a:xfrm>
          <a:prstGeom prst="rect">
            <a:avLst/>
          </a:prstGeom>
          <a:noFill/>
        </p:spPr>
        <p:txBody>
          <a:bodyPr wrap="square" lIns="91440" tIns="45720" rIns="91440" bIns="45720" anchor="t">
            <a:spAutoFit/>
          </a:bodyPr>
          <a:lstStyle/>
          <a:p>
            <a:r>
              <a:rPr lang="en-US" b="1" dirty="0"/>
              <a:t>Compliance Analysis Engine:</a:t>
            </a:r>
            <a:endParaRPr lang="en-US" dirty="0"/>
          </a:p>
          <a:p>
            <a:endParaRPr lang="en-US" b="1" dirty="0"/>
          </a:p>
          <a:p>
            <a:pPr marL="742950" lvl="1" indent="-285750">
              <a:buFont typeface="Arial" panose="020B0604020202020204" pitchFamily="34" charset="0"/>
              <a:buChar char="•"/>
            </a:pPr>
            <a:r>
              <a:rPr lang="en-US" dirty="0"/>
              <a:t>Create algorithms to compare device configurations against predefined compliance rules.</a:t>
            </a:r>
          </a:p>
          <a:p>
            <a:pPr marL="742950" lvl="1" indent="-285750">
              <a:buFont typeface="Arial" panose="020B0604020202020204" pitchFamily="34" charset="0"/>
              <a:buChar char="•"/>
            </a:pPr>
            <a:r>
              <a:rPr lang="en-US" dirty="0"/>
              <a:t>Utilize Hibernate ORM for database interactions and ensure efficient data processing.</a:t>
            </a:r>
          </a:p>
          <a:p>
            <a:pPr marL="457200" lvl="1"/>
            <a:endParaRPr lang="en-US" dirty="0"/>
          </a:p>
          <a:p>
            <a:r>
              <a:rPr lang="en-US" b="1" dirty="0"/>
              <a:t>Reporting and Insights:</a:t>
            </a:r>
            <a:endParaRPr lang="en-US" dirty="0"/>
          </a:p>
          <a:p>
            <a:endParaRPr lang="en-US" b="1" dirty="0"/>
          </a:p>
          <a:p>
            <a:pPr marL="742950" lvl="1" indent="-285750">
              <a:buFont typeface="Arial" panose="020B0604020202020204" pitchFamily="34" charset="0"/>
              <a:buChar char="•"/>
            </a:pPr>
            <a:r>
              <a:rPr lang="en-US" dirty="0"/>
              <a:t>Generate detailed compliance reports using Jasper Reports.</a:t>
            </a:r>
          </a:p>
          <a:p>
            <a:pPr marL="742950" lvl="1" indent="-285750">
              <a:buFont typeface="Arial" panose="020B0604020202020204" pitchFamily="34" charset="0"/>
              <a:buChar char="•"/>
            </a:pPr>
            <a:r>
              <a:rPr lang="en-US" dirty="0"/>
              <a:t>Provide insights into non-compliant configurations and suggest remediation steps.</a:t>
            </a:r>
          </a:p>
          <a:p>
            <a:pPr marL="457200" lvl="1"/>
            <a:endParaRPr lang="en-US" dirty="0"/>
          </a:p>
          <a:p>
            <a:r>
              <a:rPr lang="en-US" b="1" dirty="0"/>
              <a:t>Testing and Validation:</a:t>
            </a:r>
            <a:endParaRPr lang="en-US" dirty="0"/>
          </a:p>
          <a:p>
            <a:endParaRPr lang="en-US" b="1" dirty="0"/>
          </a:p>
          <a:p>
            <a:pPr marL="742950" lvl="1" indent="-285750">
              <a:buFont typeface="Arial" panose="020B0604020202020204" pitchFamily="34" charset="0"/>
              <a:buChar char="•"/>
            </a:pPr>
            <a:r>
              <a:rPr lang="en-US" dirty="0"/>
              <a:t>Perform unit and integration testing using JUnit to ensure system reliability.</a:t>
            </a:r>
          </a:p>
          <a:p>
            <a:pPr marL="742950" lvl="1" indent="-285750">
              <a:buFont typeface="Arial" panose="020B0604020202020204" pitchFamily="34" charset="0"/>
              <a:buChar char="•"/>
            </a:pPr>
            <a:r>
              <a:rPr lang="en-US" dirty="0"/>
              <a:t>Validate the system against various compliance scenarios to ensure accuracy.</a:t>
            </a:r>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5</a:t>
            </a:r>
            <a:endParaRPr sz="1200" dirty="0">
              <a:latin typeface="Trebuchet MS"/>
              <a:cs typeface="Trebuchet MS"/>
            </a:endParaRPr>
          </a:p>
        </p:txBody>
      </p:sp>
    </p:spTree>
    <p:extLst>
      <p:ext uri="{BB962C8B-B14F-4D97-AF65-F5344CB8AC3E}">
        <p14:creationId xmlns:p14="http://schemas.microsoft.com/office/powerpoint/2010/main" val="1791847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96523"/>
            <a:ext cx="7206933" cy="508473"/>
          </a:xfrm>
          <a:prstGeom prst="rect">
            <a:avLst/>
          </a:prstGeom>
        </p:spPr>
        <p:txBody>
          <a:bodyPr vert="horz" wrap="square" lIns="0" tIns="15875" rIns="0" bIns="0" rtlCol="0">
            <a:spAutoFit/>
          </a:bodyPr>
          <a:lstStyle/>
          <a:p>
            <a:pPr marL="12700">
              <a:lnSpc>
                <a:spcPct val="100000"/>
              </a:lnSpc>
              <a:spcBef>
                <a:spcPts val="125"/>
              </a:spcBef>
            </a:pPr>
            <a:r>
              <a:rPr lang="en-IN" sz="3200" b="1" u="sng" dirty="0">
                <a:solidFill>
                  <a:schemeClr val="tx1"/>
                </a:solidFill>
              </a:rPr>
              <a:t>Project Structure</a:t>
            </a:r>
            <a:endParaRPr lang="en-IN" sz="3200" b="1" u="sng" dirty="0">
              <a:solidFill>
                <a:schemeClr val="tx1"/>
              </a:solidFill>
              <a:latin typeface="+mj-lt"/>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228600" y="914400"/>
            <a:ext cx="10896600" cy="923330"/>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marL="742950" lvl="1" indent="-285750">
              <a:buFont typeface="Arial" panose="020B0604020202020204" pitchFamily="34" charset="0"/>
              <a:buChar char="•"/>
            </a:pPr>
            <a:endParaRPr lang="en-US"/>
          </a:p>
          <a:p>
            <a:br>
              <a:rPr lang="en-IN" b="0" i="0">
                <a:effectLst/>
                <a:highlight>
                  <a:srgbClr val="FFFFFF"/>
                </a:highlight>
                <a:latin typeface="Roboto" panose="02000000000000000000" pitchFamily="2" charset="0"/>
              </a:rPr>
            </a:br>
            <a:endParaRPr lang="en-US"/>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a:latin typeface="Trebuchet MS"/>
                <a:cs typeface="Trebuchet MS"/>
              </a:rPr>
              <a:t>6</a:t>
            </a:r>
            <a:endParaRPr sz="1200">
              <a:latin typeface="Trebuchet MS"/>
              <a:cs typeface="Trebuchet MS"/>
            </a:endParaRPr>
          </a:p>
        </p:txBody>
      </p:sp>
      <p:pic>
        <p:nvPicPr>
          <p:cNvPr id="5" name="Picture 4">
            <a:extLst>
              <a:ext uri="{FF2B5EF4-FFF2-40B4-BE49-F238E27FC236}">
                <a16:creationId xmlns:a16="http://schemas.microsoft.com/office/drawing/2014/main" id="{3A1DD828-4842-F795-F4F0-172B4A4A8EDE}"/>
              </a:ext>
            </a:extLst>
          </p:cNvPr>
          <p:cNvPicPr>
            <a:picLocks noChangeAspect="1"/>
          </p:cNvPicPr>
          <p:nvPr/>
        </p:nvPicPr>
        <p:blipFill>
          <a:blip r:embed="rId3"/>
          <a:stretch>
            <a:fillRect/>
          </a:stretch>
        </p:blipFill>
        <p:spPr>
          <a:xfrm>
            <a:off x="1805940" y="759460"/>
            <a:ext cx="8580120" cy="5339080"/>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531242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38785" y="344844"/>
            <a:ext cx="7206933" cy="508473"/>
          </a:xfrm>
          <a:prstGeom prst="rect">
            <a:avLst/>
          </a:prstGeom>
        </p:spPr>
        <p:txBody>
          <a:bodyPr vert="horz" wrap="square" lIns="0" tIns="15875" rIns="0" bIns="0" rtlCol="0">
            <a:spAutoFit/>
          </a:bodyPr>
          <a:lstStyle/>
          <a:p>
            <a:pPr marL="12700">
              <a:lnSpc>
                <a:spcPct val="100000"/>
              </a:lnSpc>
              <a:spcBef>
                <a:spcPts val="125"/>
              </a:spcBef>
            </a:pPr>
            <a:r>
              <a:rPr lang="en-IN" sz="3200" b="1" i="0" u="sng" dirty="0">
                <a:solidFill>
                  <a:srgbClr val="202124"/>
                </a:solidFill>
                <a:effectLst/>
                <a:highlight>
                  <a:srgbClr val="FFFFFF"/>
                </a:highlight>
                <a:latin typeface="+mj-lt"/>
              </a:rPr>
              <a:t>Compliance Rules</a:t>
            </a:r>
            <a:endParaRPr lang="en-IN" sz="3200" b="1" u="sng" dirty="0">
              <a:solidFill>
                <a:schemeClr val="tx1"/>
              </a:solidFill>
              <a:latin typeface="+mj-lt"/>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428625" y="1001433"/>
            <a:ext cx="10896600" cy="2585323"/>
          </a:xfrm>
          <a:prstGeom prst="rect">
            <a:avLst/>
          </a:prstGeom>
          <a:noFill/>
        </p:spPr>
        <p:txBody>
          <a:bodyPr wrap="square" lIns="91440" tIns="45720" rIns="91440" bIns="45720" anchor="t">
            <a:spAutoFit/>
          </a:bodyPr>
          <a:lstStyle/>
          <a:p>
            <a:r>
              <a:rPr lang="en-US" b="1" dirty="0"/>
              <a:t>Definition:</a:t>
            </a:r>
            <a:endParaRPr lang="en-US" dirty="0"/>
          </a:p>
          <a:p>
            <a:pPr marL="742950" lvl="1" indent="-285750">
              <a:buFont typeface="Arial" panose="020B0604020202020204" pitchFamily="34" charset="0"/>
              <a:buChar char="•"/>
            </a:pPr>
            <a:r>
              <a:rPr lang="en-US" dirty="0"/>
              <a:t>Compliance involves adhering to a set of standards, regulations, and rules.</a:t>
            </a:r>
          </a:p>
          <a:p>
            <a:r>
              <a:rPr lang="en-US" b="1" dirty="0"/>
              <a:t>Importance:</a:t>
            </a:r>
            <a:endParaRPr lang="en-US" dirty="0"/>
          </a:p>
          <a:p>
            <a:pPr marL="742950" lvl="1" indent="-285750">
              <a:buFont typeface="Arial" panose="020B0604020202020204" pitchFamily="34" charset="0"/>
              <a:buChar char="•"/>
            </a:pPr>
            <a:r>
              <a:rPr lang="en-US" dirty="0"/>
              <a:t>Ensures security and integrity of systems.</a:t>
            </a:r>
          </a:p>
          <a:p>
            <a:pPr marL="742950" lvl="1" indent="-285750">
              <a:buFont typeface="Arial" panose="020B0604020202020204" pitchFamily="34" charset="0"/>
              <a:buChar char="•"/>
            </a:pPr>
            <a:r>
              <a:rPr lang="en-US" dirty="0"/>
              <a:t>Mitigates risks and prevents violations.</a:t>
            </a:r>
          </a:p>
          <a:p>
            <a:pPr marL="742950" lvl="1" indent="-285750">
              <a:buFont typeface="Arial" panose="020B0604020202020204" pitchFamily="34" charset="0"/>
              <a:buChar char="•"/>
            </a:pPr>
            <a:r>
              <a:rPr lang="en-US" dirty="0"/>
              <a:t>Builds trust and maintains regulatory adherence.</a:t>
            </a:r>
          </a:p>
          <a:p>
            <a:pPr marL="742950" lvl="1" indent="-285750">
              <a:buFont typeface="Arial" panose="020B0604020202020204" pitchFamily="34" charset="0"/>
              <a:buChar char="•"/>
            </a:pPr>
            <a:endParaRPr lang="en-US" dirty="0"/>
          </a:p>
          <a:p>
            <a:br>
              <a:rPr lang="en-IN" b="0" i="0" dirty="0">
                <a:effectLst/>
                <a:highlight>
                  <a:srgbClr val="FFFFFF"/>
                </a:highlight>
                <a:latin typeface="Roboto" panose="02000000000000000000" pitchFamily="2" charset="0"/>
              </a:rPr>
            </a:br>
            <a:endParaRPr lang="en-US" dirty="0"/>
          </a:p>
        </p:txBody>
      </p:sp>
      <p:sp>
        <p:nvSpPr>
          <p:cNvPr id="8" name="object 5">
            <a:extLst>
              <a:ext uri="{FF2B5EF4-FFF2-40B4-BE49-F238E27FC236}">
                <a16:creationId xmlns:a16="http://schemas.microsoft.com/office/drawing/2014/main" id="{9A8F0879-A7F7-EB73-1381-1F7567D15331}"/>
              </a:ext>
            </a:extLst>
          </p:cNvPr>
          <p:cNvSpPr txBox="1"/>
          <p:nvPr/>
        </p:nvSpPr>
        <p:spPr>
          <a:xfrm>
            <a:off x="11116407" y="6447152"/>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7</a:t>
            </a:r>
            <a:endParaRPr sz="1200" dirty="0">
              <a:latin typeface="Trebuchet MS"/>
              <a:cs typeface="Trebuchet MS"/>
            </a:endParaRPr>
          </a:p>
        </p:txBody>
      </p:sp>
      <p:sp>
        <p:nvSpPr>
          <p:cNvPr id="6" name="TextBox 5">
            <a:extLst>
              <a:ext uri="{FF2B5EF4-FFF2-40B4-BE49-F238E27FC236}">
                <a16:creationId xmlns:a16="http://schemas.microsoft.com/office/drawing/2014/main" id="{BF3ED286-A884-6C4A-97FF-81781F1C4D75}"/>
              </a:ext>
            </a:extLst>
          </p:cNvPr>
          <p:cNvSpPr txBox="1"/>
          <p:nvPr/>
        </p:nvSpPr>
        <p:spPr>
          <a:xfrm>
            <a:off x="428625" y="2974996"/>
            <a:ext cx="9067800" cy="2062103"/>
          </a:xfrm>
          <a:prstGeom prst="rect">
            <a:avLst/>
          </a:prstGeom>
          <a:noFill/>
        </p:spPr>
        <p:txBody>
          <a:bodyPr wrap="square" lIns="91440" tIns="45720" rIns="91440" bIns="45720" rtlCol="0" anchor="t">
            <a:spAutoFit/>
          </a:bodyPr>
          <a:lstStyle/>
          <a:p>
            <a:r>
              <a:rPr lang="en-US" b="1" dirty="0"/>
              <a:t>Network Settings:</a:t>
            </a:r>
          </a:p>
          <a:p>
            <a:pPr marL="342900" indent="194945">
              <a:buFont typeface="Arial" panose="020B0604020202020204" pitchFamily="34" charset="0"/>
              <a:buChar char="•"/>
            </a:pPr>
            <a:r>
              <a:rPr lang="en-US" dirty="0"/>
              <a:t>Configuring network settings to meet security standards.</a:t>
            </a:r>
          </a:p>
          <a:p>
            <a:r>
              <a:rPr lang="en-US" b="1" dirty="0"/>
              <a:t>Network Security:</a:t>
            </a:r>
          </a:p>
          <a:p>
            <a:pPr marL="342900" indent="287020">
              <a:buFont typeface="Arial" panose="020B0604020202020204" pitchFamily="34" charset="0"/>
              <a:buChar char="•"/>
            </a:pPr>
            <a:r>
              <a:rPr lang="en-US" sz="2000" dirty="0"/>
              <a:t>S</a:t>
            </a:r>
            <a:r>
              <a:rPr lang="en-US" dirty="0"/>
              <a:t>etting up firewalls and ensuring secure communication channels.</a:t>
            </a:r>
          </a:p>
          <a:p>
            <a:endParaRPr lang="en-IN" sz="1600" dirty="0"/>
          </a:p>
          <a:p>
            <a:r>
              <a:rPr lang="en-IN" sz="1600" b="1" dirty="0">
                <a:latin typeface="Arial"/>
                <a:cs typeface="Arial"/>
              </a:rPr>
              <a:t>Configuration Versions</a:t>
            </a:r>
            <a:r>
              <a:rPr lang="en-IN" sz="2000" b="1" dirty="0">
                <a:latin typeface="Arial"/>
                <a:cs typeface="Arial"/>
              </a:rPr>
              <a:t>:</a:t>
            </a:r>
          </a:p>
          <a:p>
            <a:pPr marL="342900" indent="252095">
              <a:buFont typeface="Arial" panose="020B0604020202020204" pitchFamily="34" charset="0"/>
              <a:buChar char="•"/>
            </a:pPr>
            <a:r>
              <a:rPr lang="en-IN" sz="1600" dirty="0">
                <a:latin typeface="Arial"/>
                <a:cs typeface="Arial"/>
              </a:rPr>
              <a:t>Ensuring Config Versions.</a:t>
            </a:r>
          </a:p>
        </p:txBody>
      </p:sp>
      <p:pic>
        <p:nvPicPr>
          <p:cNvPr id="5" name="Picture 4">
            <a:extLst>
              <a:ext uri="{FF2B5EF4-FFF2-40B4-BE49-F238E27FC236}">
                <a16:creationId xmlns:a16="http://schemas.microsoft.com/office/drawing/2014/main" id="{28E42ED9-1543-3ED6-AE28-5FD596AC60AB}"/>
              </a:ext>
            </a:extLst>
          </p:cNvPr>
          <p:cNvPicPr>
            <a:picLocks noChangeAspect="1"/>
          </p:cNvPicPr>
          <p:nvPr/>
        </p:nvPicPr>
        <p:blipFill>
          <a:blip r:embed="rId3"/>
          <a:stretch>
            <a:fillRect/>
          </a:stretch>
        </p:blipFill>
        <p:spPr>
          <a:xfrm>
            <a:off x="2592228" y="5037099"/>
            <a:ext cx="7007543" cy="1204422"/>
          </a:xfrm>
          <a:prstGeom prst="rect">
            <a:avLst/>
          </a:prstGeom>
        </p:spPr>
      </p:pic>
    </p:spTree>
    <p:extLst>
      <p:ext uri="{BB962C8B-B14F-4D97-AF65-F5344CB8AC3E}">
        <p14:creationId xmlns:p14="http://schemas.microsoft.com/office/powerpoint/2010/main" val="217282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428625" y="182675"/>
            <a:ext cx="7206933" cy="508473"/>
          </a:xfrm>
          <a:prstGeom prst="rect">
            <a:avLst/>
          </a:prstGeom>
        </p:spPr>
        <p:txBody>
          <a:bodyPr vert="horz" wrap="square" lIns="0" tIns="15875" rIns="0" bIns="0" rtlCol="0">
            <a:spAutoFit/>
          </a:bodyPr>
          <a:lstStyle/>
          <a:p>
            <a:pPr marL="12700">
              <a:lnSpc>
                <a:spcPct val="100000"/>
              </a:lnSpc>
              <a:spcBef>
                <a:spcPts val="125"/>
              </a:spcBef>
            </a:pPr>
            <a:r>
              <a:rPr lang="en-IN" sz="3200" b="1" i="0" u="sng" dirty="0">
                <a:solidFill>
                  <a:srgbClr val="202124"/>
                </a:solidFill>
                <a:effectLst/>
                <a:highlight>
                  <a:srgbClr val="FFFFFF"/>
                </a:highlight>
                <a:latin typeface="+mj-lt"/>
              </a:rPr>
              <a:t>Compliance Rules</a:t>
            </a:r>
            <a:endParaRPr lang="en-IN" sz="3200" b="1" u="sng" dirty="0">
              <a:solidFill>
                <a:schemeClr val="tx1"/>
              </a:solidFill>
              <a:latin typeface="+mj-lt"/>
              <a:cs typeface="Calibri"/>
            </a:endParaRPr>
          </a:p>
        </p:txBody>
      </p:sp>
      <p:pic>
        <p:nvPicPr>
          <p:cNvPr id="3" name="object 3"/>
          <p:cNvPicPr/>
          <p:nvPr/>
        </p:nvPicPr>
        <p:blipFill>
          <a:blip r:embed="rId2" cstate="print"/>
          <a:stretch>
            <a:fillRect/>
          </a:stretch>
        </p:blipFill>
        <p:spPr>
          <a:xfrm>
            <a:off x="104775" y="6400798"/>
            <a:ext cx="647700" cy="419100"/>
          </a:xfrm>
          <a:prstGeom prst="rect">
            <a:avLst/>
          </a:prstGeom>
        </p:spPr>
      </p:pic>
      <p:sp>
        <p:nvSpPr>
          <p:cNvPr id="4" name="object 4"/>
          <p:cNvSpPr txBox="1"/>
          <p:nvPr/>
        </p:nvSpPr>
        <p:spPr>
          <a:xfrm>
            <a:off x="7045325" y="6424295"/>
            <a:ext cx="3630295" cy="243204"/>
          </a:xfrm>
          <a:prstGeom prst="rect">
            <a:avLst/>
          </a:prstGeom>
        </p:spPr>
        <p:txBody>
          <a:bodyPr vert="horz" wrap="square" lIns="0" tIns="15875" rIns="0" bIns="0" rtlCol="0">
            <a:spAutoFit/>
          </a:bodyPr>
          <a:lstStyle/>
          <a:p>
            <a:pPr marL="12700">
              <a:lnSpc>
                <a:spcPct val="100000"/>
              </a:lnSpc>
              <a:spcBef>
                <a:spcPts val="125"/>
              </a:spcBef>
            </a:pPr>
            <a:r>
              <a:rPr sz="1400" spc="95">
                <a:latin typeface="Calibri"/>
                <a:cs typeface="Calibri"/>
              </a:rPr>
              <a:t>2024</a:t>
            </a:r>
            <a:r>
              <a:rPr sz="1400" spc="280">
                <a:latin typeface="Calibri"/>
                <a:cs typeface="Calibri"/>
              </a:rPr>
              <a:t> </a:t>
            </a:r>
            <a:r>
              <a:rPr sz="1400">
                <a:latin typeface="Calibri"/>
                <a:cs typeface="Calibri"/>
              </a:rPr>
              <a:t>-</a:t>
            </a:r>
            <a:r>
              <a:rPr sz="1400" spc="270">
                <a:latin typeface="Calibri"/>
                <a:cs typeface="Calibri"/>
              </a:rPr>
              <a:t> </a:t>
            </a:r>
            <a:r>
              <a:rPr sz="1400" spc="100">
                <a:latin typeface="Calibri"/>
                <a:cs typeface="Calibri"/>
              </a:rPr>
              <a:t>RPS</a:t>
            </a:r>
            <a:r>
              <a:rPr sz="1400" spc="220">
                <a:latin typeface="Calibri"/>
                <a:cs typeface="Calibri"/>
              </a:rPr>
              <a:t> </a:t>
            </a:r>
            <a:r>
              <a:rPr sz="1400" spc="110">
                <a:latin typeface="Calibri"/>
                <a:cs typeface="Calibri"/>
              </a:rPr>
              <a:t>Consult</a:t>
            </a:r>
            <a:r>
              <a:rPr sz="1400" spc="-120">
                <a:latin typeface="Calibri"/>
                <a:cs typeface="Calibri"/>
              </a:rPr>
              <a:t> </a:t>
            </a:r>
            <a:r>
              <a:rPr sz="1400" spc="65">
                <a:latin typeface="Calibri"/>
                <a:cs typeface="Calibri"/>
              </a:rPr>
              <a:t>ing</a:t>
            </a:r>
            <a:r>
              <a:rPr sz="1400" spc="285">
                <a:latin typeface="Calibri"/>
                <a:cs typeface="Calibri"/>
              </a:rPr>
              <a:t> </a:t>
            </a:r>
            <a:r>
              <a:rPr sz="1400" spc="85">
                <a:latin typeface="Calibri"/>
                <a:cs typeface="Calibri"/>
              </a:rPr>
              <a:t>all</a:t>
            </a:r>
            <a:r>
              <a:rPr sz="1400" spc="254">
                <a:latin typeface="Calibri"/>
                <a:cs typeface="Calibri"/>
              </a:rPr>
              <a:t> </a:t>
            </a:r>
            <a:r>
              <a:rPr sz="1400">
                <a:latin typeface="Calibri"/>
                <a:cs typeface="Calibri"/>
              </a:rPr>
              <a:t>r</a:t>
            </a:r>
            <a:r>
              <a:rPr sz="1400" spc="-140">
                <a:latin typeface="Calibri"/>
                <a:cs typeface="Calibri"/>
              </a:rPr>
              <a:t> </a:t>
            </a:r>
            <a:r>
              <a:rPr sz="1400" spc="95">
                <a:latin typeface="Calibri"/>
                <a:cs typeface="Calibri"/>
              </a:rPr>
              <a:t>ights</a:t>
            </a:r>
            <a:r>
              <a:rPr sz="1400" spc="320">
                <a:latin typeface="Calibri"/>
                <a:cs typeface="Calibri"/>
              </a:rPr>
              <a:t> </a:t>
            </a:r>
            <a:r>
              <a:rPr sz="1400" spc="100">
                <a:latin typeface="Calibri"/>
                <a:cs typeface="Calibri"/>
              </a:rPr>
              <a:t>reserved</a:t>
            </a:r>
            <a:endParaRPr sz="1400">
              <a:latin typeface="Calibri"/>
              <a:cs typeface="Calibri"/>
            </a:endParaRPr>
          </a:p>
        </p:txBody>
      </p:sp>
      <p:sp>
        <p:nvSpPr>
          <p:cNvPr id="27" name="TextBox 26">
            <a:extLst>
              <a:ext uri="{FF2B5EF4-FFF2-40B4-BE49-F238E27FC236}">
                <a16:creationId xmlns:a16="http://schemas.microsoft.com/office/drawing/2014/main" id="{6B7F43D2-86FA-3AF3-C0D0-BB51A8D30F37}"/>
              </a:ext>
            </a:extLst>
          </p:cNvPr>
          <p:cNvSpPr txBox="1"/>
          <p:nvPr/>
        </p:nvSpPr>
        <p:spPr>
          <a:xfrm>
            <a:off x="228600" y="914400"/>
            <a:ext cx="10896600" cy="923330"/>
          </a:xfrm>
          <a:prstGeom prst="rect">
            <a:avLst/>
          </a:prstGeom>
          <a:noFill/>
        </p:spPr>
        <p:txBody>
          <a:bodyPr wrap="square">
            <a:spAutoFit/>
          </a:bodyPr>
          <a:lstStyle/>
          <a:p>
            <a:pPr marL="742950" lvl="1" indent="-285750">
              <a:buFont typeface="Arial" panose="020B0604020202020204" pitchFamily="34" charset="0"/>
              <a:buChar char="•"/>
            </a:pPr>
            <a:endParaRPr lang="en-US"/>
          </a:p>
          <a:p>
            <a:br>
              <a:rPr lang="en-IN" b="0" i="0">
                <a:effectLst/>
                <a:highlight>
                  <a:srgbClr val="FFFFFF"/>
                </a:highlight>
                <a:latin typeface="Roboto" panose="02000000000000000000" pitchFamily="2" charset="0"/>
              </a:rPr>
            </a:br>
            <a:endParaRPr lang="en-US"/>
          </a:p>
        </p:txBody>
      </p:sp>
      <p:sp>
        <p:nvSpPr>
          <p:cNvPr id="8" name="object 5">
            <a:extLst>
              <a:ext uri="{FF2B5EF4-FFF2-40B4-BE49-F238E27FC236}">
                <a16:creationId xmlns:a16="http://schemas.microsoft.com/office/drawing/2014/main" id="{9A8F0879-A7F7-EB73-1381-1F7567D15331}"/>
              </a:ext>
            </a:extLst>
          </p:cNvPr>
          <p:cNvSpPr txBox="1"/>
          <p:nvPr/>
        </p:nvSpPr>
        <p:spPr>
          <a:xfrm>
            <a:off x="11125200" y="6424295"/>
            <a:ext cx="685800" cy="197490"/>
          </a:xfrm>
          <a:prstGeom prst="rect">
            <a:avLst/>
          </a:prstGeom>
        </p:spPr>
        <p:txBody>
          <a:bodyPr vert="horz" wrap="square" lIns="0" tIns="12700" rIns="0" bIns="0" rtlCol="0">
            <a:spAutoFit/>
          </a:bodyPr>
          <a:lstStyle/>
          <a:p>
            <a:pPr marL="12700">
              <a:lnSpc>
                <a:spcPct val="100000"/>
              </a:lnSpc>
              <a:spcBef>
                <a:spcPts val="100"/>
              </a:spcBef>
            </a:pPr>
            <a:r>
              <a:rPr lang="en-US" sz="1200" spc="-50" dirty="0">
                <a:latin typeface="Trebuchet MS"/>
                <a:cs typeface="Trebuchet MS"/>
              </a:rPr>
              <a:t>8</a:t>
            </a:r>
            <a:endParaRPr sz="1200" dirty="0">
              <a:latin typeface="Trebuchet MS"/>
              <a:cs typeface="Trebuchet MS"/>
            </a:endParaRPr>
          </a:p>
        </p:txBody>
      </p:sp>
      <p:pic>
        <p:nvPicPr>
          <p:cNvPr id="5" name="Picture 4">
            <a:extLst>
              <a:ext uri="{FF2B5EF4-FFF2-40B4-BE49-F238E27FC236}">
                <a16:creationId xmlns:a16="http://schemas.microsoft.com/office/drawing/2014/main" id="{7BEA385C-9C9F-88BA-4B71-DDC4A6DC091E}"/>
              </a:ext>
            </a:extLst>
          </p:cNvPr>
          <p:cNvPicPr>
            <a:picLocks noChangeAspect="1"/>
          </p:cNvPicPr>
          <p:nvPr/>
        </p:nvPicPr>
        <p:blipFill>
          <a:blip r:embed="rId3"/>
          <a:stretch>
            <a:fillRect/>
          </a:stretch>
        </p:blipFill>
        <p:spPr>
          <a:xfrm>
            <a:off x="1179318" y="761999"/>
            <a:ext cx="9833364" cy="5648929"/>
          </a:xfrm>
          <a:prstGeom prst="rect">
            <a:avLst/>
          </a:prstGeom>
        </p:spPr>
      </p:pic>
    </p:spTree>
    <p:extLst>
      <p:ext uri="{BB962C8B-B14F-4D97-AF65-F5344CB8AC3E}">
        <p14:creationId xmlns:p14="http://schemas.microsoft.com/office/powerpoint/2010/main" val="18740727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Organic</Template>
  <TotalTime>77</TotalTime>
  <Words>1478</Words>
  <Application>Microsoft Office PowerPoint</Application>
  <PresentationFormat>Widescreen</PresentationFormat>
  <Paragraphs>292</Paragraphs>
  <Slides>24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Arial Unicode MS</vt:lpstr>
      <vt:lpstr>Arial,Sans-Serif</vt:lpstr>
      <vt:lpstr>Calibri</vt:lpstr>
      <vt:lpstr>Roboto</vt:lpstr>
      <vt:lpstr>Rustic Printed</vt:lpstr>
      <vt:lpstr>Segoe UI</vt:lpstr>
      <vt:lpstr>Trebuchet MS</vt:lpstr>
      <vt:lpstr>Office Theme</vt:lpstr>
      <vt:lpstr>WIPRO NGA Program – LSP Batch</vt:lpstr>
      <vt:lpstr>Introduction</vt:lpstr>
      <vt:lpstr>Background and Justification</vt:lpstr>
      <vt:lpstr>Project Setup Development Environment</vt:lpstr>
      <vt:lpstr>Methodology : Procedures and Tools</vt:lpstr>
      <vt:lpstr>Methodology: Procedures and Tools</vt:lpstr>
      <vt:lpstr>Project Structure</vt:lpstr>
      <vt:lpstr>Compliance Rules</vt:lpstr>
      <vt:lpstr>Compliance Rules</vt:lpstr>
      <vt:lpstr>Non-Compliance Rules</vt:lpstr>
      <vt:lpstr>Alert Service Class :</vt:lpstr>
      <vt:lpstr>Alert Service Class :</vt:lpstr>
      <vt:lpstr>Configuration of Devices</vt:lpstr>
      <vt:lpstr>Configuration of Devices</vt:lpstr>
      <vt:lpstr>Configuration of Devices</vt:lpstr>
      <vt:lpstr>Compliance Analysis:</vt:lpstr>
      <vt:lpstr>Compliance Analysis:</vt:lpstr>
      <vt:lpstr>Jasper Reports Integration for Report Generation</vt:lpstr>
      <vt:lpstr>Reporting Functionalities </vt:lpstr>
      <vt:lpstr>Reporting Functionalities</vt:lpstr>
      <vt:lpstr>Reporting Functionalities</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WIPRO NGA Program – LSP Batch</dc:title>
  <dc:creator>MANI</dc:creator>
  <cp:lastModifiedBy>AKHILA PALASA</cp:lastModifiedBy>
  <cp:revision>5</cp:revision>
  <dcterms:created xsi:type="dcterms:W3CDTF">2024-07-19T03:19:41Z</dcterms:created>
  <dcterms:modified xsi:type="dcterms:W3CDTF">2024-07-23T08:20:48Z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2024-07-18T00:00:00Z</vt:filetime>
  </property>
  <property fmtid="{D5CDD505-2E9C-101B-9397-08002B2CF9AE}" pid="3" name="LastSaved">
    <vt:filetime>2024-07-19T00:00:00Z</vt:filetime>
  </property>
</Properties>
</file>

<file path=docProps/thumbnail.jpeg>
</file>